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56" r:id="rId6"/>
    <p:sldId id="257" r:id="rId7"/>
    <p:sldId id="258" r:id="rId8"/>
    <p:sldId id="264" r:id="rId9"/>
    <p:sldId id="259" r:id="rId10"/>
    <p:sldId id="265" r:id="rId11"/>
    <p:sldId id="260" r:id="rId12"/>
    <p:sldId id="275" r:id="rId13"/>
    <p:sldId id="269" r:id="rId14"/>
    <p:sldId id="273" r:id="rId15"/>
    <p:sldId id="261" r:id="rId16"/>
    <p:sldId id="266" r:id="rId17"/>
    <p:sldId id="270" r:id="rId18"/>
    <p:sldId id="263" r:id="rId19"/>
    <p:sldId id="262" r:id="rId20"/>
    <p:sldId id="268"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D9D2C"/>
    <a:srgbClr val="00689B"/>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9112" autoAdjust="0"/>
  </p:normalViewPr>
  <p:slideViewPr>
    <p:cSldViewPr snapToGrid="0">
      <p:cViewPr>
        <p:scale>
          <a:sx n="80" d="100"/>
          <a:sy n="80" d="100"/>
        </p:scale>
        <p:origin x="-461" y="3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6774B-E63F-4FEA-9C5C-672886E4F74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572348A-6D6D-4BB7-A1F7-92035624C592}">
      <dgm:prSet phldrT="[Text]" custT="1"/>
      <dgm:spPr>
        <a:xfrm>
          <a:off x="4474" y="0"/>
          <a:ext cx="1123795" cy="1630132"/>
        </a:xfrm>
        <a:noFill/>
        <a:ln w="28575">
          <a:solidFill>
            <a:srgbClr val="262A63"/>
          </a:solidFill>
        </a:ln>
        <a:effectLst/>
      </dgm:spPr>
      <dgm:t>
        <a:bodyPr/>
        <a:lstStyle/>
        <a:p>
          <a:pPr algn="ctr"/>
          <a:r>
            <a:rPr lang="en-US" sz="1200" b="1" dirty="0" smtClean="0">
              <a:solidFill>
                <a:srgbClr val="262A63"/>
              </a:solidFill>
              <a:latin typeface="Calibri" panose="020F0502020204030204"/>
              <a:ea typeface="+mn-ea"/>
              <a:cs typeface="+mn-cs"/>
            </a:rPr>
            <a:t>December</a:t>
          </a:r>
        </a:p>
        <a:p>
          <a:pPr algn="ctr"/>
          <a:r>
            <a:rPr lang="en-US" sz="1200" b="1" dirty="0" smtClean="0">
              <a:solidFill>
                <a:srgbClr val="262A63"/>
              </a:solidFill>
              <a:latin typeface="Calibri" panose="020F0502020204030204"/>
              <a:ea typeface="+mn-ea"/>
              <a:cs typeface="+mn-cs"/>
            </a:rPr>
            <a:t>LEA </a:t>
          </a:r>
          <a:r>
            <a:rPr lang="en-US" sz="1200" b="1" dirty="0" smtClean="0">
              <a:solidFill>
                <a:srgbClr val="262A63"/>
              </a:solidFill>
              <a:latin typeface="Calibri" panose="020F0502020204030204"/>
              <a:ea typeface="+mn-ea"/>
              <a:cs typeface="+mn-cs"/>
            </a:rPr>
            <a:t>contacts </a:t>
          </a:r>
          <a:r>
            <a:rPr lang="en-US" sz="1200" b="1" dirty="0" smtClean="0">
              <a:solidFill>
                <a:srgbClr val="262A63"/>
              </a:solidFill>
              <a:latin typeface="Calibri" panose="020F0502020204030204"/>
              <a:ea typeface="+mn-ea"/>
              <a:cs typeface="+mn-cs"/>
            </a:rPr>
            <a:t>non-profit private schools in LEA’s </a:t>
          </a:r>
          <a:r>
            <a:rPr lang="en-US" sz="1100" b="1" dirty="0" smtClean="0">
              <a:solidFill>
                <a:srgbClr val="262A63"/>
              </a:solidFill>
              <a:latin typeface="Calibri" panose="020F0502020204030204"/>
              <a:ea typeface="+mn-ea"/>
              <a:cs typeface="+mn-cs"/>
            </a:rPr>
            <a:t>boundaries</a:t>
          </a:r>
          <a:endParaRPr lang="en-US" sz="1100" b="1" dirty="0">
            <a:solidFill>
              <a:srgbClr val="262A63"/>
            </a:solidFill>
            <a:latin typeface="Calibri" panose="020F0502020204030204"/>
            <a:ea typeface="+mn-ea"/>
            <a:cs typeface="+mn-cs"/>
          </a:endParaRPr>
        </a:p>
      </dgm:t>
    </dgm:pt>
    <dgm:pt modelId="{A3A9549D-5EF1-411E-B3D8-DC6949BD20A3}" type="parTrans" cxnId="{6E3A60B0-D4A1-4A14-9DE4-66BB6E79F68C}">
      <dgm:prSet/>
      <dgm:spPr/>
      <dgm:t>
        <a:bodyPr/>
        <a:lstStyle/>
        <a:p>
          <a:endParaRPr lang="en-US"/>
        </a:p>
      </dgm:t>
    </dgm:pt>
    <dgm:pt modelId="{4D875F28-8FE4-4ECE-9C95-0066CF4DEAF3}" type="sibTrans" cxnId="{6E3A60B0-D4A1-4A14-9DE4-66BB6E79F68C}">
      <dgm:prSet/>
      <dgm:spPr/>
      <dgm:t>
        <a:bodyPr/>
        <a:lstStyle/>
        <a:p>
          <a:endParaRPr lang="en-US"/>
        </a:p>
      </dgm:t>
    </dgm:pt>
    <dgm:pt modelId="{9DB4FA7F-363D-432C-8127-84B266F11FD0}">
      <dgm:prSet phldrT="[Text]" custT="1"/>
      <dgm:spPr>
        <a:xfrm>
          <a:off x="2497014" y="0"/>
          <a:ext cx="880793" cy="1630132"/>
        </a:xfrm>
        <a:noFill/>
        <a:ln w="28575">
          <a:solidFill>
            <a:srgbClr val="262A63"/>
          </a:solidFill>
        </a:ln>
        <a:effectLst/>
      </dgm:spPr>
      <dgm:t>
        <a:bodyPr/>
        <a:lstStyle/>
        <a:p>
          <a:r>
            <a:rPr lang="en-US" sz="1400" b="1" dirty="0" smtClean="0">
              <a:solidFill>
                <a:srgbClr val="262A63"/>
              </a:solidFill>
              <a:latin typeface="Calibri" panose="020F0502020204030204"/>
              <a:ea typeface="+mn-ea"/>
              <a:cs typeface="+mn-cs"/>
            </a:rPr>
            <a:t>Feb. - </a:t>
          </a:r>
          <a:r>
            <a:rPr lang="en-US" sz="1400" b="1" dirty="0" smtClean="0">
              <a:solidFill>
                <a:srgbClr val="262A63"/>
              </a:solidFill>
              <a:latin typeface="Calibri" panose="020F0502020204030204"/>
              <a:ea typeface="+mn-ea"/>
              <a:cs typeface="+mn-cs"/>
            </a:rPr>
            <a:t>May</a:t>
          </a:r>
        </a:p>
        <a:p>
          <a:r>
            <a:rPr lang="en-US" sz="1200" b="1" dirty="0" smtClean="0">
              <a:solidFill>
                <a:srgbClr val="262A63"/>
              </a:solidFill>
              <a:latin typeface="Calibri" panose="020F0502020204030204"/>
              <a:ea typeface="+mn-ea"/>
              <a:cs typeface="+mn-cs"/>
            </a:rPr>
            <a:t>Ongoing consultation to determine needs and develop program</a:t>
          </a:r>
          <a:endParaRPr lang="en-US" sz="1200" b="1" dirty="0">
            <a:solidFill>
              <a:srgbClr val="262A63"/>
            </a:solidFill>
            <a:latin typeface="Calibri" panose="020F0502020204030204"/>
            <a:ea typeface="+mn-ea"/>
            <a:cs typeface="+mn-cs"/>
          </a:endParaRPr>
        </a:p>
      </dgm:t>
    </dgm:pt>
    <dgm:pt modelId="{35214F15-F56B-4EA0-B337-F52A80943C45}" type="parTrans" cxnId="{FD49E113-38BA-40E3-8221-7AD3EA8A59FB}">
      <dgm:prSet/>
      <dgm:spPr/>
      <dgm:t>
        <a:bodyPr/>
        <a:lstStyle/>
        <a:p>
          <a:endParaRPr lang="en-US"/>
        </a:p>
      </dgm:t>
    </dgm:pt>
    <dgm:pt modelId="{BCDECE6B-AD4C-4406-B8EE-C4728131CC6C}" type="sibTrans" cxnId="{FD49E113-38BA-40E3-8221-7AD3EA8A59FB}">
      <dgm:prSet/>
      <dgm:spPr/>
      <dgm:t>
        <a:bodyPr/>
        <a:lstStyle/>
        <a:p>
          <a:endParaRPr lang="en-US"/>
        </a:p>
      </dgm:t>
    </dgm:pt>
    <dgm:pt modelId="{BE615061-46AA-49DF-BE21-B06E424B2BD9}">
      <dgm:prSet phldrT="[Text]" custT="1"/>
      <dgm:spPr>
        <a:xfrm>
          <a:off x="3500958" y="2445199"/>
          <a:ext cx="1024631" cy="1630132"/>
        </a:xfrm>
        <a:noFill/>
        <a:ln w="28575">
          <a:solidFill>
            <a:srgbClr val="CD9D2C"/>
          </a:solidFill>
        </a:ln>
        <a:effectLst/>
      </dgm:spPr>
      <dgm:t>
        <a:bodyPr/>
        <a:lstStyle/>
        <a:p>
          <a:r>
            <a:rPr lang="en-US" sz="1400" b="1" dirty="0" smtClean="0">
              <a:solidFill>
                <a:srgbClr val="262A63"/>
              </a:solidFill>
              <a:latin typeface="Calibri" panose="020F0502020204030204"/>
              <a:ea typeface="+mn-ea"/>
              <a:cs typeface="+mn-cs"/>
            </a:rPr>
            <a:t>April-May</a:t>
          </a:r>
          <a:endParaRPr lang="en-US" sz="1400" b="1" dirty="0" smtClean="0">
            <a:solidFill>
              <a:srgbClr val="262A63"/>
            </a:solidFill>
            <a:latin typeface="Calibri" panose="020F0502020204030204"/>
            <a:ea typeface="+mn-ea"/>
            <a:cs typeface="+mn-cs"/>
          </a:endParaRPr>
        </a:p>
        <a:p>
          <a:r>
            <a:rPr lang="en-US" sz="1200" b="1" dirty="0" smtClean="0">
              <a:solidFill>
                <a:srgbClr val="262A63"/>
              </a:solidFill>
              <a:latin typeface="Calibri" panose="020F0502020204030204"/>
              <a:ea typeface="+mn-ea"/>
              <a:cs typeface="+mn-cs"/>
            </a:rPr>
            <a:t>Id. students, if applicable, &amp; determine </a:t>
          </a:r>
          <a:r>
            <a:rPr lang="en-US" sz="1200" b="1" dirty="0" smtClean="0">
              <a:solidFill>
                <a:srgbClr val="262A63"/>
              </a:solidFill>
              <a:latin typeface="Calibri" panose="020F0502020204030204"/>
              <a:ea typeface="+mn-ea"/>
              <a:cs typeface="+mn-cs"/>
            </a:rPr>
            <a:t>equitable services amount</a:t>
          </a:r>
          <a:endParaRPr lang="en-US" sz="1200" b="1" dirty="0">
            <a:solidFill>
              <a:srgbClr val="262A63"/>
            </a:solidFill>
            <a:latin typeface="Calibri" panose="020F0502020204030204"/>
            <a:ea typeface="+mn-ea"/>
            <a:cs typeface="+mn-cs"/>
          </a:endParaRPr>
        </a:p>
      </dgm:t>
    </dgm:pt>
    <dgm:pt modelId="{F6820E30-5AD6-40DE-A701-3E39214916C0}" type="parTrans" cxnId="{93585489-1B2A-43C7-BD6E-FBD07DC100A7}">
      <dgm:prSet/>
      <dgm:spPr/>
      <dgm:t>
        <a:bodyPr/>
        <a:lstStyle/>
        <a:p>
          <a:endParaRPr lang="en-US"/>
        </a:p>
      </dgm:t>
    </dgm:pt>
    <dgm:pt modelId="{A762B08E-63D5-4BDD-A3C0-8FB19732BD53}" type="sibTrans" cxnId="{93585489-1B2A-43C7-BD6E-FBD07DC100A7}">
      <dgm:prSet/>
      <dgm:spPr/>
      <dgm:t>
        <a:bodyPr/>
        <a:lstStyle/>
        <a:p>
          <a:endParaRPr lang="en-US"/>
        </a:p>
      </dgm:t>
    </dgm:pt>
    <dgm:pt modelId="{C5428EEC-CDCD-4DB6-883C-96E5ACC8AFA1}">
      <dgm:prSet custT="1"/>
      <dgm:spPr>
        <a:xfrm>
          <a:off x="4576822" y="0"/>
          <a:ext cx="1024631" cy="1630132"/>
        </a:xfrm>
        <a:noFill/>
        <a:ln w="28575">
          <a:solidFill>
            <a:srgbClr val="262A63"/>
          </a:solidFill>
        </a:ln>
        <a:effectLst/>
      </dgm:spPr>
      <dgm:t>
        <a:bodyPr/>
        <a:lstStyle/>
        <a:p>
          <a:r>
            <a:rPr lang="en-US" sz="1400" b="1" dirty="0" smtClean="0">
              <a:solidFill>
                <a:srgbClr val="262A63"/>
              </a:solidFill>
              <a:latin typeface="Calibri" panose="020F0502020204030204"/>
              <a:ea typeface="+mn-ea"/>
              <a:cs typeface="+mn-cs"/>
            </a:rPr>
            <a:t>July</a:t>
          </a:r>
        </a:p>
        <a:p>
          <a:r>
            <a:rPr lang="en-US" sz="1200" b="1" dirty="0" smtClean="0">
              <a:solidFill>
                <a:srgbClr val="262A63"/>
              </a:solidFill>
              <a:latin typeface="Calibri" panose="020F0502020204030204"/>
              <a:ea typeface="+mn-ea"/>
              <a:cs typeface="+mn-cs"/>
            </a:rPr>
            <a:t>Start </a:t>
          </a:r>
          <a:r>
            <a:rPr lang="en-US" sz="1200" b="1" dirty="0" smtClean="0">
              <a:solidFill>
                <a:srgbClr val="262A63"/>
              </a:solidFill>
              <a:latin typeface="Calibri" panose="020F0502020204030204"/>
              <a:ea typeface="+mn-ea"/>
              <a:cs typeface="+mn-cs"/>
            </a:rPr>
            <a:t>date  </a:t>
          </a:r>
          <a:r>
            <a:rPr lang="en-US" sz="1200" b="1" dirty="0" smtClean="0">
              <a:solidFill>
                <a:srgbClr val="262A63"/>
              </a:solidFill>
              <a:latin typeface="Calibri" panose="020F0502020204030204"/>
              <a:ea typeface="+mn-ea"/>
              <a:cs typeface="+mn-cs"/>
            </a:rPr>
            <a:t>should be the </a:t>
          </a:r>
          <a:r>
            <a:rPr lang="en-US" sz="1200" b="1" dirty="0" smtClean="0">
              <a:solidFill>
                <a:srgbClr val="262A63"/>
              </a:solidFill>
              <a:latin typeface="Calibri" panose="020F0502020204030204"/>
              <a:ea typeface="+mn-ea"/>
              <a:cs typeface="+mn-cs"/>
            </a:rPr>
            <a:t>same as public </a:t>
          </a:r>
          <a:r>
            <a:rPr lang="en-US" sz="1200" b="1" dirty="0" smtClean="0">
              <a:solidFill>
                <a:srgbClr val="262A63"/>
              </a:solidFill>
              <a:latin typeface="Calibri" panose="020F0502020204030204"/>
              <a:ea typeface="+mn-ea"/>
              <a:cs typeface="+mn-cs"/>
            </a:rPr>
            <a:t>schools. Services can begin</a:t>
          </a:r>
        </a:p>
      </dgm:t>
    </dgm:pt>
    <dgm:pt modelId="{3D31D5CF-5272-4CFB-A35E-C6B25EA55CF4}" type="parTrans" cxnId="{1BE9E2C2-2D34-4A98-AC60-D8985ED606DD}">
      <dgm:prSet/>
      <dgm:spPr/>
      <dgm:t>
        <a:bodyPr/>
        <a:lstStyle/>
        <a:p>
          <a:endParaRPr lang="en-US"/>
        </a:p>
      </dgm:t>
    </dgm:pt>
    <dgm:pt modelId="{9B4B63BC-FA16-4F8D-9BCC-DB2AD99FD607}" type="sibTrans" cxnId="{1BE9E2C2-2D34-4A98-AC60-D8985ED606DD}">
      <dgm:prSet/>
      <dgm:spPr/>
      <dgm:t>
        <a:bodyPr/>
        <a:lstStyle/>
        <a:p>
          <a:endParaRPr lang="en-US"/>
        </a:p>
      </dgm:t>
    </dgm:pt>
    <dgm:pt modelId="{8692D932-FAA8-4251-9EBB-F29A1610EFE5}">
      <dgm:prSet custT="1"/>
      <dgm:spPr>
        <a:xfrm>
          <a:off x="5652685" y="2445199"/>
          <a:ext cx="1024631" cy="1630132"/>
        </a:xfrm>
        <a:noFill/>
        <a:ln w="28575">
          <a:solidFill>
            <a:srgbClr val="CD9D2C"/>
          </a:solidFill>
        </a:ln>
        <a:effectLst/>
      </dgm:spPr>
      <dgm:t>
        <a:bodyPr/>
        <a:lstStyle/>
        <a:p>
          <a:r>
            <a:rPr lang="en-US" sz="1400" b="1" dirty="0" smtClean="0">
              <a:solidFill>
                <a:srgbClr val="262A63"/>
              </a:solidFill>
              <a:latin typeface="Calibri" panose="020F0502020204030204"/>
              <a:ea typeface="+mn-ea"/>
              <a:cs typeface="+mn-cs"/>
            </a:rPr>
            <a:t>Aug.- June</a:t>
          </a:r>
        </a:p>
        <a:p>
          <a:r>
            <a:rPr lang="en-US" sz="1400" b="1" dirty="0" smtClean="0">
              <a:solidFill>
                <a:srgbClr val="262A63"/>
              </a:solidFill>
              <a:latin typeface="Calibri" panose="020F0502020204030204"/>
              <a:ea typeface="+mn-ea"/>
              <a:cs typeface="+mn-cs"/>
            </a:rPr>
            <a:t>Ongoing consultation, services, and assessment activities.</a:t>
          </a:r>
          <a:endParaRPr lang="en-US" sz="1400" b="1" dirty="0">
            <a:solidFill>
              <a:srgbClr val="262A63"/>
            </a:solidFill>
            <a:latin typeface="Calibri" panose="020F0502020204030204"/>
            <a:ea typeface="+mn-ea"/>
            <a:cs typeface="+mn-cs"/>
          </a:endParaRPr>
        </a:p>
      </dgm:t>
    </dgm:pt>
    <dgm:pt modelId="{3E92CF6C-5CE0-4279-AC30-0E4732E732C9}" type="parTrans" cxnId="{15A62AE5-4533-43E3-9E5B-A8E061FBDD58}">
      <dgm:prSet/>
      <dgm:spPr/>
      <dgm:t>
        <a:bodyPr/>
        <a:lstStyle/>
        <a:p>
          <a:endParaRPr lang="en-US"/>
        </a:p>
      </dgm:t>
    </dgm:pt>
    <dgm:pt modelId="{73239D1F-E1EA-4F24-BA92-1B01111F7F8A}" type="sibTrans" cxnId="{15A62AE5-4533-43E3-9E5B-A8E061FBDD58}">
      <dgm:prSet/>
      <dgm:spPr/>
      <dgm:t>
        <a:bodyPr/>
        <a:lstStyle/>
        <a:p>
          <a:endParaRPr lang="en-US"/>
        </a:p>
      </dgm:t>
    </dgm:pt>
    <dgm:pt modelId="{3B488689-E236-4C01-A913-CA27F3E565C7}">
      <dgm:prSet custT="1"/>
      <dgm:spPr>
        <a:xfrm>
          <a:off x="6728548" y="0"/>
          <a:ext cx="1024631" cy="1630132"/>
        </a:xfrm>
        <a:noFill/>
        <a:ln w="28575">
          <a:solidFill>
            <a:srgbClr val="262A63"/>
          </a:solidFill>
        </a:ln>
        <a:effectLst/>
      </dgm:spPr>
      <dgm:t>
        <a:bodyPr/>
        <a:lstStyle/>
        <a:p>
          <a:r>
            <a:rPr lang="en-US" sz="1400" b="1" dirty="0" smtClean="0">
              <a:solidFill>
                <a:srgbClr val="262A63"/>
              </a:solidFill>
              <a:latin typeface="Calibri" panose="020F0502020204030204"/>
              <a:ea typeface="+mn-ea"/>
              <a:cs typeface="+mn-cs"/>
            </a:rPr>
            <a:t>Spring</a:t>
          </a:r>
        </a:p>
        <a:p>
          <a:r>
            <a:rPr lang="en-US" sz="1400" b="1" dirty="0" smtClean="0">
              <a:solidFill>
                <a:srgbClr val="262A63"/>
              </a:solidFill>
              <a:latin typeface="Calibri" panose="020F0502020204030204"/>
              <a:ea typeface="+mn-ea"/>
              <a:cs typeface="+mn-cs"/>
            </a:rPr>
            <a:t>Start consultation process for next school year</a:t>
          </a:r>
        </a:p>
        <a:p>
          <a:endParaRPr lang="en-US" sz="1200" b="1" dirty="0">
            <a:solidFill>
              <a:srgbClr val="262A63"/>
            </a:solidFill>
            <a:latin typeface="Calibri" panose="020F0502020204030204"/>
            <a:ea typeface="+mn-ea"/>
            <a:cs typeface="+mn-cs"/>
          </a:endParaRPr>
        </a:p>
      </dgm:t>
    </dgm:pt>
    <dgm:pt modelId="{9F8356F5-9666-4838-BFDC-2AA19DBF7F69}" type="parTrans" cxnId="{40E53A4A-F48C-4521-98C2-35093534A01C}">
      <dgm:prSet/>
      <dgm:spPr/>
      <dgm:t>
        <a:bodyPr/>
        <a:lstStyle/>
        <a:p>
          <a:endParaRPr lang="en-US"/>
        </a:p>
      </dgm:t>
    </dgm:pt>
    <dgm:pt modelId="{689EF784-B92E-4DE8-A3D0-520697B3E51E}" type="sibTrans" cxnId="{40E53A4A-F48C-4521-98C2-35093534A01C}">
      <dgm:prSet/>
      <dgm:spPr/>
      <dgm:t>
        <a:bodyPr/>
        <a:lstStyle/>
        <a:p>
          <a:endParaRPr lang="en-US"/>
        </a:p>
      </dgm:t>
    </dgm:pt>
    <dgm:pt modelId="{30B05A62-E3FA-4AA9-8884-D41C4FEF7F8F}">
      <dgm:prSet phldrT="[Text]" custT="1"/>
      <dgm:spPr>
        <a:xfrm>
          <a:off x="1179501" y="2445199"/>
          <a:ext cx="1194361" cy="1630132"/>
        </a:xfrm>
        <a:noFill/>
        <a:ln>
          <a:noFill/>
        </a:ln>
        <a:effectLst/>
      </dgm:spPr>
      <dgm:t>
        <a:bodyPr/>
        <a:lstStyle/>
        <a:p>
          <a:r>
            <a:rPr lang="en-US" sz="1400" b="1" dirty="0" smtClean="0">
              <a:solidFill>
                <a:srgbClr val="262A63"/>
              </a:solidFill>
              <a:latin typeface="Calibri" panose="020F0502020204030204"/>
              <a:ea typeface="+mn-ea"/>
              <a:cs typeface="+mn-cs"/>
            </a:rPr>
            <a:t>January-Feb.</a:t>
          </a:r>
          <a:endParaRPr lang="en-US" sz="1400" b="1" dirty="0" smtClean="0">
            <a:solidFill>
              <a:srgbClr val="262A63"/>
            </a:solidFill>
            <a:latin typeface="Calibri" panose="020F0502020204030204"/>
            <a:ea typeface="+mn-ea"/>
            <a:cs typeface="+mn-cs"/>
          </a:endParaRPr>
        </a:p>
        <a:p>
          <a:r>
            <a:rPr lang="en-US" sz="1200" b="1" dirty="0" smtClean="0">
              <a:solidFill>
                <a:srgbClr val="262A63"/>
              </a:solidFill>
              <a:latin typeface="Calibri" panose="020F0502020204030204"/>
              <a:ea typeface="+mn-ea"/>
              <a:cs typeface="+mn-cs"/>
            </a:rPr>
            <a:t>The LEA hosts an information session about equitable services and begins consultation process. This session includes setting up the consultation calendar for the up-coming school year.</a:t>
          </a:r>
          <a:endParaRPr lang="en-US" sz="1200" b="1" dirty="0">
            <a:solidFill>
              <a:srgbClr val="262A63"/>
            </a:solidFill>
            <a:latin typeface="Calibri" panose="020F0502020204030204"/>
            <a:ea typeface="+mn-ea"/>
            <a:cs typeface="+mn-cs"/>
          </a:endParaRPr>
        </a:p>
      </dgm:t>
    </dgm:pt>
    <dgm:pt modelId="{DC700486-205B-4557-B2C1-ACFB7BBAE9E4}" type="parTrans" cxnId="{9AB68BC5-F681-490F-8C17-E267C6CF27E6}">
      <dgm:prSet/>
      <dgm:spPr/>
      <dgm:t>
        <a:bodyPr/>
        <a:lstStyle/>
        <a:p>
          <a:endParaRPr lang="en-US"/>
        </a:p>
      </dgm:t>
    </dgm:pt>
    <dgm:pt modelId="{C776D69E-4AB4-46BC-A4B4-CEA4FB366FF4}" type="sibTrans" cxnId="{9AB68BC5-F681-490F-8C17-E267C6CF27E6}">
      <dgm:prSet/>
      <dgm:spPr/>
      <dgm:t>
        <a:bodyPr/>
        <a:lstStyle/>
        <a:p>
          <a:endParaRPr lang="en-US"/>
        </a:p>
      </dgm:t>
    </dgm:pt>
    <dgm:pt modelId="{F178A62D-1A48-4C20-A5EE-24FC4AE85D3C}" type="pres">
      <dgm:prSet presAssocID="{33B6774B-E63F-4FEA-9C5C-672886E4F744}" presName="Name0" presStyleCnt="0">
        <dgm:presLayoutVars>
          <dgm:dir/>
          <dgm:resizeHandles val="exact"/>
        </dgm:presLayoutVars>
      </dgm:prSet>
      <dgm:spPr/>
      <dgm:t>
        <a:bodyPr/>
        <a:lstStyle/>
        <a:p>
          <a:endParaRPr lang="en-US"/>
        </a:p>
      </dgm:t>
    </dgm:pt>
    <dgm:pt modelId="{FD78046A-606D-49AF-853A-4372DAE1337D}" type="pres">
      <dgm:prSet presAssocID="{33B6774B-E63F-4FEA-9C5C-672886E4F744}" presName="arrow" presStyleLbl="bgShp" presStyleIdx="0" presStyleCnt="1"/>
      <dgm:spPr>
        <a:xfrm>
          <a:off x="0" y="1222599"/>
          <a:ext cx="8619617" cy="1630132"/>
        </a:xfrm>
        <a:prstGeom prst="notchedRightArrow">
          <a:avLst/>
        </a:prstGeom>
        <a:solidFill>
          <a:srgbClr val="1F1C52">
            <a:tint val="40000"/>
            <a:hueOff val="0"/>
            <a:satOff val="0"/>
            <a:lumOff val="0"/>
            <a:alphaOff val="0"/>
          </a:srgbClr>
        </a:solidFill>
        <a:ln>
          <a:noFill/>
        </a:ln>
        <a:effectLst/>
      </dgm:spPr>
      <dgm:t>
        <a:bodyPr/>
        <a:lstStyle/>
        <a:p>
          <a:endParaRPr lang="en-US"/>
        </a:p>
      </dgm:t>
    </dgm:pt>
    <dgm:pt modelId="{73EABA42-B688-43C7-B1C8-F0C6A1AAA130}" type="pres">
      <dgm:prSet presAssocID="{33B6774B-E63F-4FEA-9C5C-672886E4F744}" presName="points" presStyleCnt="0"/>
      <dgm:spPr/>
    </dgm:pt>
    <dgm:pt modelId="{AF0865E0-C96E-4391-9A14-59711BFBA14F}" type="pres">
      <dgm:prSet presAssocID="{5572348A-6D6D-4BB7-A1F7-92035624C592}" presName="compositeA" presStyleCnt="0"/>
      <dgm:spPr/>
    </dgm:pt>
    <dgm:pt modelId="{3F7EA761-682E-403D-BC1B-CA7F9B772066}" type="pres">
      <dgm:prSet presAssocID="{5572348A-6D6D-4BB7-A1F7-92035624C592}" presName="textA" presStyleLbl="revTx" presStyleIdx="0" presStyleCnt="7" custScaleX="228829" custScaleY="99782" custLinFactNeighborX="9922" custLinFactNeighborY="-719">
        <dgm:presLayoutVars>
          <dgm:bulletEnabled val="1"/>
        </dgm:presLayoutVars>
      </dgm:prSet>
      <dgm:spPr>
        <a:prstGeom prst="rect">
          <a:avLst/>
        </a:prstGeom>
      </dgm:spPr>
      <dgm:t>
        <a:bodyPr/>
        <a:lstStyle/>
        <a:p>
          <a:endParaRPr lang="en-US"/>
        </a:p>
      </dgm:t>
    </dgm:pt>
    <dgm:pt modelId="{B2A17DFE-80B8-4C52-8A0A-13BE52227517}" type="pres">
      <dgm:prSet presAssocID="{5572348A-6D6D-4BB7-A1F7-92035624C592}" presName="circleA" presStyleLbl="node1" presStyleIdx="0" presStyleCnt="7" custLinFactNeighborX="28832"/>
      <dgm:spPr>
        <a:xfrm>
          <a:off x="480105" y="1833899"/>
          <a:ext cx="407533" cy="407533"/>
        </a:xfrm>
        <a:prstGeom prst="ellipse">
          <a:avLst/>
        </a:prstGeom>
        <a:solidFill>
          <a:srgbClr val="DBAB27"/>
        </a:solidFill>
        <a:ln w="38100" cap="flat" cmpd="sng" algn="ctr">
          <a:solidFill>
            <a:srgbClr val="1F1C52"/>
          </a:solidFill>
          <a:prstDash val="solid"/>
          <a:miter lim="800000"/>
        </a:ln>
        <a:effectLst/>
      </dgm:spPr>
      <dgm:t>
        <a:bodyPr/>
        <a:lstStyle/>
        <a:p>
          <a:endParaRPr lang="en-US"/>
        </a:p>
      </dgm:t>
    </dgm:pt>
    <dgm:pt modelId="{282A2488-34E1-4658-9BC5-0B913FEEAA0D}" type="pres">
      <dgm:prSet presAssocID="{5572348A-6D6D-4BB7-A1F7-92035624C592}" presName="spaceA" presStyleCnt="0"/>
      <dgm:spPr/>
    </dgm:pt>
    <dgm:pt modelId="{1A0580D0-A484-4F0C-946D-F9199ACA7FB0}" type="pres">
      <dgm:prSet presAssocID="{4D875F28-8FE4-4ECE-9C95-0066CF4DEAF3}" presName="space" presStyleCnt="0"/>
      <dgm:spPr/>
    </dgm:pt>
    <dgm:pt modelId="{7A16AFE6-2012-48DE-AE84-6AB6C022E5CA}" type="pres">
      <dgm:prSet presAssocID="{30B05A62-E3FA-4AA9-8884-D41C4FEF7F8F}" presName="compositeB" presStyleCnt="0"/>
      <dgm:spPr/>
    </dgm:pt>
    <dgm:pt modelId="{E5B9E2C1-6C57-4651-9A7B-104BED8281D9}" type="pres">
      <dgm:prSet presAssocID="{30B05A62-E3FA-4AA9-8884-D41C4FEF7F8F}" presName="textB" presStyleLbl="revTx" presStyleIdx="1" presStyleCnt="7" custScaleX="391559">
        <dgm:presLayoutVars>
          <dgm:bulletEnabled val="1"/>
        </dgm:presLayoutVars>
      </dgm:prSet>
      <dgm:spPr>
        <a:prstGeom prst="rect">
          <a:avLst/>
        </a:prstGeom>
      </dgm:spPr>
      <dgm:t>
        <a:bodyPr/>
        <a:lstStyle/>
        <a:p>
          <a:endParaRPr lang="en-US"/>
        </a:p>
      </dgm:t>
    </dgm:pt>
    <dgm:pt modelId="{07362031-C23A-4258-967A-E61084264355}" type="pres">
      <dgm:prSet presAssocID="{30B05A62-E3FA-4AA9-8884-D41C4FEF7F8F}" presName="circleB" presStyleLbl="node1" presStyleIdx="1" presStyleCnt="7"/>
      <dgm:spPr>
        <a:xfrm>
          <a:off x="1572916" y="1833899"/>
          <a:ext cx="407533" cy="407533"/>
        </a:xfrm>
        <a:prstGeom prst="ellipse">
          <a:avLst/>
        </a:prstGeom>
        <a:solidFill>
          <a:srgbClr val="1F1C52">
            <a:hueOff val="0"/>
            <a:satOff val="0"/>
            <a:lumOff val="0"/>
            <a:alphaOff val="0"/>
          </a:srgbClr>
        </a:solidFill>
        <a:ln w="38100" cap="flat" cmpd="sng" algn="ctr">
          <a:solidFill>
            <a:srgbClr val="DBAB27"/>
          </a:solidFill>
          <a:prstDash val="solid"/>
          <a:miter lim="800000"/>
        </a:ln>
        <a:effectLst/>
      </dgm:spPr>
      <dgm:t>
        <a:bodyPr/>
        <a:lstStyle/>
        <a:p>
          <a:endParaRPr lang="en-US"/>
        </a:p>
      </dgm:t>
    </dgm:pt>
    <dgm:pt modelId="{E3F70B08-D5FE-47FB-95E3-721FB2C1A0EB}" type="pres">
      <dgm:prSet presAssocID="{30B05A62-E3FA-4AA9-8884-D41C4FEF7F8F}" presName="spaceB" presStyleCnt="0"/>
      <dgm:spPr/>
    </dgm:pt>
    <dgm:pt modelId="{664CADE7-01AF-4C25-B0DF-DB484DCB1B32}" type="pres">
      <dgm:prSet presAssocID="{C776D69E-4AB4-46BC-A4B4-CEA4FB366FF4}" presName="space" presStyleCnt="0"/>
      <dgm:spPr/>
    </dgm:pt>
    <dgm:pt modelId="{1AE6B506-C248-4A38-9A38-10696DEB2F9D}" type="pres">
      <dgm:prSet presAssocID="{9DB4FA7F-363D-432C-8127-84B266F11FD0}" presName="compositeA" presStyleCnt="0"/>
      <dgm:spPr/>
    </dgm:pt>
    <dgm:pt modelId="{7F74640B-5D93-4B12-B8D1-4B10E1A014CA}" type="pres">
      <dgm:prSet presAssocID="{9DB4FA7F-363D-432C-8127-84B266F11FD0}" presName="textA" presStyleLbl="revTx" presStyleIdx="2" presStyleCnt="7" custScaleX="264361">
        <dgm:presLayoutVars>
          <dgm:bulletEnabled val="1"/>
        </dgm:presLayoutVars>
      </dgm:prSet>
      <dgm:spPr>
        <a:prstGeom prst="rect">
          <a:avLst/>
        </a:prstGeom>
      </dgm:spPr>
      <dgm:t>
        <a:bodyPr/>
        <a:lstStyle/>
        <a:p>
          <a:endParaRPr lang="en-US"/>
        </a:p>
      </dgm:t>
    </dgm:pt>
    <dgm:pt modelId="{CA1B79F3-748B-47B1-9B51-5679361A8A52}" type="pres">
      <dgm:prSet presAssocID="{9DB4FA7F-363D-432C-8127-84B266F11FD0}" presName="circleA" presStyleLbl="node1" presStyleIdx="2" presStyleCnt="7"/>
      <dgm:spPr>
        <a:xfrm>
          <a:off x="2733644" y="1833899"/>
          <a:ext cx="407533" cy="407533"/>
        </a:xfrm>
        <a:prstGeom prst="ellipse">
          <a:avLst/>
        </a:prstGeom>
        <a:solidFill>
          <a:srgbClr val="DBAB27"/>
        </a:solidFill>
        <a:ln w="38100" cap="flat" cmpd="sng" algn="ctr">
          <a:solidFill>
            <a:srgbClr val="1F1C52"/>
          </a:solidFill>
          <a:prstDash val="solid"/>
          <a:miter lim="800000"/>
        </a:ln>
        <a:effectLst/>
      </dgm:spPr>
      <dgm:t>
        <a:bodyPr/>
        <a:lstStyle/>
        <a:p>
          <a:endParaRPr lang="en-US"/>
        </a:p>
      </dgm:t>
    </dgm:pt>
    <dgm:pt modelId="{E530F65B-EB50-4517-823D-7D377026B48B}" type="pres">
      <dgm:prSet presAssocID="{9DB4FA7F-363D-432C-8127-84B266F11FD0}" presName="spaceA" presStyleCnt="0"/>
      <dgm:spPr/>
    </dgm:pt>
    <dgm:pt modelId="{40929C67-E07A-44BF-8B79-F35C07BF3CAE}" type="pres">
      <dgm:prSet presAssocID="{BCDECE6B-AD4C-4406-B8EE-C4728131CC6C}" presName="space" presStyleCnt="0"/>
      <dgm:spPr/>
    </dgm:pt>
    <dgm:pt modelId="{5AE42060-0E97-4041-A072-F46B3531EA38}" type="pres">
      <dgm:prSet presAssocID="{BE615061-46AA-49DF-BE21-B06E424B2BD9}" presName="compositeB" presStyleCnt="0"/>
      <dgm:spPr/>
    </dgm:pt>
    <dgm:pt modelId="{736BD249-D010-4191-B57B-7FCC01D37C4D}" type="pres">
      <dgm:prSet presAssocID="{BE615061-46AA-49DF-BE21-B06E424B2BD9}" presName="textB" presStyleLbl="revTx" presStyleIdx="3" presStyleCnt="7" custScaleX="260095" custScaleY="101952" custLinFactNeighborX="1099" custLinFactNeighborY="773">
        <dgm:presLayoutVars>
          <dgm:bulletEnabled val="1"/>
        </dgm:presLayoutVars>
      </dgm:prSet>
      <dgm:spPr>
        <a:prstGeom prst="rect">
          <a:avLst/>
        </a:prstGeom>
      </dgm:spPr>
      <dgm:t>
        <a:bodyPr/>
        <a:lstStyle/>
        <a:p>
          <a:endParaRPr lang="en-US"/>
        </a:p>
      </dgm:t>
    </dgm:pt>
    <dgm:pt modelId="{078847D7-8CBA-4817-BECB-AA5D9628BEF6}" type="pres">
      <dgm:prSet presAssocID="{BE615061-46AA-49DF-BE21-B06E424B2BD9}" presName="circleB" presStyleLbl="node1" presStyleIdx="3" presStyleCnt="7"/>
      <dgm:spPr>
        <a:xfrm>
          <a:off x="3809508" y="1833899"/>
          <a:ext cx="407533" cy="407533"/>
        </a:xfrm>
        <a:prstGeom prst="ellipse">
          <a:avLst/>
        </a:prstGeom>
        <a:solidFill>
          <a:srgbClr val="1F1C52">
            <a:hueOff val="0"/>
            <a:satOff val="0"/>
            <a:lumOff val="0"/>
            <a:alphaOff val="0"/>
          </a:srgbClr>
        </a:solidFill>
        <a:ln w="38100" cap="flat" cmpd="sng" algn="ctr">
          <a:solidFill>
            <a:srgbClr val="DBAB27"/>
          </a:solidFill>
          <a:prstDash val="solid"/>
          <a:miter lim="800000"/>
        </a:ln>
        <a:effectLst/>
      </dgm:spPr>
      <dgm:t>
        <a:bodyPr/>
        <a:lstStyle/>
        <a:p>
          <a:endParaRPr lang="en-US"/>
        </a:p>
      </dgm:t>
    </dgm:pt>
    <dgm:pt modelId="{8B48B43A-8A20-4BAC-A75B-B9549293C0EB}" type="pres">
      <dgm:prSet presAssocID="{BE615061-46AA-49DF-BE21-B06E424B2BD9}" presName="spaceB" presStyleCnt="0"/>
      <dgm:spPr/>
    </dgm:pt>
    <dgm:pt modelId="{C83D630A-5362-46AB-894A-D95D9BBCA40B}" type="pres">
      <dgm:prSet presAssocID="{A762B08E-63D5-4BDD-A3C0-8FB19732BD53}" presName="space" presStyleCnt="0"/>
      <dgm:spPr/>
    </dgm:pt>
    <dgm:pt modelId="{07666090-0083-4660-800B-78811B6E794E}" type="pres">
      <dgm:prSet presAssocID="{C5428EEC-CDCD-4DB6-883C-96E5ACC8AFA1}" presName="compositeA" presStyleCnt="0"/>
      <dgm:spPr/>
    </dgm:pt>
    <dgm:pt modelId="{B0181559-D5B8-40CD-ACEA-084EF154606C}" type="pres">
      <dgm:prSet presAssocID="{C5428EEC-CDCD-4DB6-883C-96E5ACC8AFA1}" presName="textA" presStyleLbl="revTx" presStyleIdx="4" presStyleCnt="7" custScaleX="227553">
        <dgm:presLayoutVars>
          <dgm:bulletEnabled val="1"/>
        </dgm:presLayoutVars>
      </dgm:prSet>
      <dgm:spPr>
        <a:prstGeom prst="rect">
          <a:avLst/>
        </a:prstGeom>
      </dgm:spPr>
      <dgm:t>
        <a:bodyPr/>
        <a:lstStyle/>
        <a:p>
          <a:endParaRPr lang="en-US"/>
        </a:p>
      </dgm:t>
    </dgm:pt>
    <dgm:pt modelId="{8C56604A-6BC4-40EA-BB3C-58154DC74275}" type="pres">
      <dgm:prSet presAssocID="{C5428EEC-CDCD-4DB6-883C-96E5ACC8AFA1}" presName="circleA" presStyleLbl="node1" presStyleIdx="4" presStyleCnt="7"/>
      <dgm:spPr>
        <a:xfrm>
          <a:off x="4885371" y="1833899"/>
          <a:ext cx="407533" cy="407533"/>
        </a:xfrm>
        <a:prstGeom prst="ellipse">
          <a:avLst/>
        </a:prstGeom>
        <a:solidFill>
          <a:srgbClr val="DBAB27"/>
        </a:solidFill>
        <a:ln w="38100" cap="flat" cmpd="sng" algn="ctr">
          <a:solidFill>
            <a:srgbClr val="1F1C52"/>
          </a:solidFill>
          <a:prstDash val="solid"/>
          <a:miter lim="800000"/>
        </a:ln>
        <a:effectLst/>
      </dgm:spPr>
      <dgm:t>
        <a:bodyPr/>
        <a:lstStyle/>
        <a:p>
          <a:endParaRPr lang="en-US"/>
        </a:p>
      </dgm:t>
    </dgm:pt>
    <dgm:pt modelId="{596E1156-C9DB-435C-992E-71B85902624B}" type="pres">
      <dgm:prSet presAssocID="{C5428EEC-CDCD-4DB6-883C-96E5ACC8AFA1}" presName="spaceA" presStyleCnt="0"/>
      <dgm:spPr/>
    </dgm:pt>
    <dgm:pt modelId="{982EE850-7F1B-4F84-A08E-D0E30E62F242}" type="pres">
      <dgm:prSet presAssocID="{9B4B63BC-FA16-4F8D-9BCC-DB2AD99FD607}" presName="space" presStyleCnt="0"/>
      <dgm:spPr/>
    </dgm:pt>
    <dgm:pt modelId="{3E604F48-B135-4DA7-8CC1-F74ECB264779}" type="pres">
      <dgm:prSet presAssocID="{8692D932-FAA8-4251-9EBB-F29A1610EFE5}" presName="compositeB" presStyleCnt="0"/>
      <dgm:spPr/>
    </dgm:pt>
    <dgm:pt modelId="{EACE1C26-784B-42DF-AE6D-C704E6CF560F}" type="pres">
      <dgm:prSet presAssocID="{8692D932-FAA8-4251-9EBB-F29A1610EFE5}" presName="textB" presStyleLbl="revTx" presStyleIdx="5" presStyleCnt="7" custScaleX="315494">
        <dgm:presLayoutVars>
          <dgm:bulletEnabled val="1"/>
        </dgm:presLayoutVars>
      </dgm:prSet>
      <dgm:spPr>
        <a:prstGeom prst="rect">
          <a:avLst/>
        </a:prstGeom>
      </dgm:spPr>
      <dgm:t>
        <a:bodyPr/>
        <a:lstStyle/>
        <a:p>
          <a:endParaRPr lang="en-US"/>
        </a:p>
      </dgm:t>
    </dgm:pt>
    <dgm:pt modelId="{E8BED561-115E-41B5-BE6E-AF1BEF7F4329}" type="pres">
      <dgm:prSet presAssocID="{8692D932-FAA8-4251-9EBB-F29A1610EFE5}" presName="circleB" presStyleLbl="node1" presStyleIdx="5" presStyleCnt="7"/>
      <dgm:spPr>
        <a:xfrm>
          <a:off x="5961234" y="1833899"/>
          <a:ext cx="407533" cy="407533"/>
        </a:xfrm>
        <a:prstGeom prst="ellipse">
          <a:avLst/>
        </a:prstGeom>
        <a:solidFill>
          <a:srgbClr val="1F1C52">
            <a:hueOff val="0"/>
            <a:satOff val="0"/>
            <a:lumOff val="0"/>
            <a:alphaOff val="0"/>
          </a:srgbClr>
        </a:solidFill>
        <a:ln w="38100" cap="flat" cmpd="sng" algn="ctr">
          <a:solidFill>
            <a:srgbClr val="DBAB27"/>
          </a:solidFill>
          <a:prstDash val="solid"/>
          <a:miter lim="800000"/>
        </a:ln>
        <a:effectLst/>
      </dgm:spPr>
      <dgm:t>
        <a:bodyPr/>
        <a:lstStyle/>
        <a:p>
          <a:endParaRPr lang="en-US"/>
        </a:p>
      </dgm:t>
    </dgm:pt>
    <dgm:pt modelId="{7B0C7EC1-7116-4FF5-A293-352ECA352307}" type="pres">
      <dgm:prSet presAssocID="{8692D932-FAA8-4251-9EBB-F29A1610EFE5}" presName="spaceB" presStyleCnt="0"/>
      <dgm:spPr/>
    </dgm:pt>
    <dgm:pt modelId="{C05187F5-E38B-41EB-9869-8965E6CE0A0A}" type="pres">
      <dgm:prSet presAssocID="{73239D1F-E1EA-4F24-BA92-1B01111F7F8A}" presName="space" presStyleCnt="0"/>
      <dgm:spPr/>
    </dgm:pt>
    <dgm:pt modelId="{1D53B6B7-B412-4570-8AA8-2B5937778287}" type="pres">
      <dgm:prSet presAssocID="{3B488689-E236-4C01-A913-CA27F3E565C7}" presName="compositeA" presStyleCnt="0"/>
      <dgm:spPr/>
    </dgm:pt>
    <dgm:pt modelId="{2C8E34F5-930A-46FE-B385-CD1B497FE7E0}" type="pres">
      <dgm:prSet presAssocID="{3B488689-E236-4C01-A913-CA27F3E565C7}" presName="textA" presStyleLbl="revTx" presStyleIdx="6" presStyleCnt="7" custScaleX="314188">
        <dgm:presLayoutVars>
          <dgm:bulletEnabled val="1"/>
        </dgm:presLayoutVars>
      </dgm:prSet>
      <dgm:spPr>
        <a:prstGeom prst="rect">
          <a:avLst/>
        </a:prstGeom>
      </dgm:spPr>
      <dgm:t>
        <a:bodyPr/>
        <a:lstStyle/>
        <a:p>
          <a:endParaRPr lang="en-US"/>
        </a:p>
      </dgm:t>
    </dgm:pt>
    <dgm:pt modelId="{5F79AAF4-FD59-44B4-B9FA-9929AECCA1F6}" type="pres">
      <dgm:prSet presAssocID="{3B488689-E236-4C01-A913-CA27F3E565C7}" presName="circleA" presStyleLbl="node1" presStyleIdx="6" presStyleCnt="7" custLinFactNeighborX="-19390"/>
      <dgm:spPr>
        <a:xfrm>
          <a:off x="6958077" y="1833899"/>
          <a:ext cx="407533" cy="407533"/>
        </a:xfrm>
        <a:prstGeom prst="ellipse">
          <a:avLst/>
        </a:prstGeom>
        <a:solidFill>
          <a:srgbClr val="DBAB27"/>
        </a:solidFill>
        <a:ln w="38100" cap="flat" cmpd="sng" algn="ctr">
          <a:solidFill>
            <a:srgbClr val="1F1C52"/>
          </a:solidFill>
          <a:prstDash val="solid"/>
          <a:miter lim="800000"/>
        </a:ln>
        <a:effectLst/>
      </dgm:spPr>
      <dgm:t>
        <a:bodyPr/>
        <a:lstStyle/>
        <a:p>
          <a:endParaRPr lang="en-US"/>
        </a:p>
      </dgm:t>
    </dgm:pt>
    <dgm:pt modelId="{57592D17-9AE0-4797-B194-F737B6428C56}" type="pres">
      <dgm:prSet presAssocID="{3B488689-E236-4C01-A913-CA27F3E565C7}" presName="spaceA" presStyleCnt="0"/>
      <dgm:spPr/>
    </dgm:pt>
  </dgm:ptLst>
  <dgm:cxnLst>
    <dgm:cxn modelId="{40E53A4A-F48C-4521-98C2-35093534A01C}" srcId="{33B6774B-E63F-4FEA-9C5C-672886E4F744}" destId="{3B488689-E236-4C01-A913-CA27F3E565C7}" srcOrd="6" destOrd="0" parTransId="{9F8356F5-9666-4838-BFDC-2AA19DBF7F69}" sibTransId="{689EF784-B92E-4DE8-A3D0-520697B3E51E}"/>
    <dgm:cxn modelId="{1D9783CC-4664-4B5D-BE53-AC2ABC0D63D0}" type="presOf" srcId="{5572348A-6D6D-4BB7-A1F7-92035624C592}" destId="{3F7EA761-682E-403D-BC1B-CA7F9B772066}" srcOrd="0" destOrd="0" presId="urn:microsoft.com/office/officeart/2005/8/layout/hProcess11"/>
    <dgm:cxn modelId="{FD49E113-38BA-40E3-8221-7AD3EA8A59FB}" srcId="{33B6774B-E63F-4FEA-9C5C-672886E4F744}" destId="{9DB4FA7F-363D-432C-8127-84B266F11FD0}" srcOrd="2" destOrd="0" parTransId="{35214F15-F56B-4EA0-B337-F52A80943C45}" sibTransId="{BCDECE6B-AD4C-4406-B8EE-C4728131CC6C}"/>
    <dgm:cxn modelId="{15DCF49B-E279-4971-9644-15C64A379D84}" type="presOf" srcId="{8692D932-FAA8-4251-9EBB-F29A1610EFE5}" destId="{EACE1C26-784B-42DF-AE6D-C704E6CF560F}" srcOrd="0" destOrd="0" presId="urn:microsoft.com/office/officeart/2005/8/layout/hProcess11"/>
    <dgm:cxn modelId="{9AB68BC5-F681-490F-8C17-E267C6CF27E6}" srcId="{33B6774B-E63F-4FEA-9C5C-672886E4F744}" destId="{30B05A62-E3FA-4AA9-8884-D41C4FEF7F8F}" srcOrd="1" destOrd="0" parTransId="{DC700486-205B-4557-B2C1-ACFB7BBAE9E4}" sibTransId="{C776D69E-4AB4-46BC-A4B4-CEA4FB366FF4}"/>
    <dgm:cxn modelId="{1BE9E2C2-2D34-4A98-AC60-D8985ED606DD}" srcId="{33B6774B-E63F-4FEA-9C5C-672886E4F744}" destId="{C5428EEC-CDCD-4DB6-883C-96E5ACC8AFA1}" srcOrd="4" destOrd="0" parTransId="{3D31D5CF-5272-4CFB-A35E-C6B25EA55CF4}" sibTransId="{9B4B63BC-FA16-4F8D-9BCC-DB2AD99FD607}"/>
    <dgm:cxn modelId="{08CD1CA8-6A52-4FDD-B90C-5900E9547D40}" type="presOf" srcId="{BE615061-46AA-49DF-BE21-B06E424B2BD9}" destId="{736BD249-D010-4191-B57B-7FCC01D37C4D}" srcOrd="0" destOrd="0" presId="urn:microsoft.com/office/officeart/2005/8/layout/hProcess11"/>
    <dgm:cxn modelId="{1A96CE0F-3C68-47B8-BF6D-8BC57171CE33}" type="presOf" srcId="{3B488689-E236-4C01-A913-CA27F3E565C7}" destId="{2C8E34F5-930A-46FE-B385-CD1B497FE7E0}" srcOrd="0" destOrd="0" presId="urn:microsoft.com/office/officeart/2005/8/layout/hProcess11"/>
    <dgm:cxn modelId="{030D9328-2C9B-4F2A-BCC6-C8FF7CD8F257}" type="presOf" srcId="{C5428EEC-CDCD-4DB6-883C-96E5ACC8AFA1}" destId="{B0181559-D5B8-40CD-ACEA-084EF154606C}" srcOrd="0" destOrd="0" presId="urn:microsoft.com/office/officeart/2005/8/layout/hProcess11"/>
    <dgm:cxn modelId="{93585489-1B2A-43C7-BD6E-FBD07DC100A7}" srcId="{33B6774B-E63F-4FEA-9C5C-672886E4F744}" destId="{BE615061-46AA-49DF-BE21-B06E424B2BD9}" srcOrd="3" destOrd="0" parTransId="{F6820E30-5AD6-40DE-A701-3E39214916C0}" sibTransId="{A762B08E-63D5-4BDD-A3C0-8FB19732BD53}"/>
    <dgm:cxn modelId="{9CE65662-71D8-4F77-8B4E-E6C1887E01E9}" type="presOf" srcId="{9DB4FA7F-363D-432C-8127-84B266F11FD0}" destId="{7F74640B-5D93-4B12-B8D1-4B10E1A014CA}" srcOrd="0" destOrd="0" presId="urn:microsoft.com/office/officeart/2005/8/layout/hProcess11"/>
    <dgm:cxn modelId="{C54187A0-95EB-4030-89B1-2FA960B51249}" type="presOf" srcId="{30B05A62-E3FA-4AA9-8884-D41C4FEF7F8F}" destId="{E5B9E2C1-6C57-4651-9A7B-104BED8281D9}" srcOrd="0" destOrd="0" presId="urn:microsoft.com/office/officeart/2005/8/layout/hProcess11"/>
    <dgm:cxn modelId="{D167D83F-7BE7-44A7-945C-13D09AF0F35F}" type="presOf" srcId="{33B6774B-E63F-4FEA-9C5C-672886E4F744}" destId="{F178A62D-1A48-4C20-A5EE-24FC4AE85D3C}" srcOrd="0" destOrd="0" presId="urn:microsoft.com/office/officeart/2005/8/layout/hProcess11"/>
    <dgm:cxn modelId="{15A62AE5-4533-43E3-9E5B-A8E061FBDD58}" srcId="{33B6774B-E63F-4FEA-9C5C-672886E4F744}" destId="{8692D932-FAA8-4251-9EBB-F29A1610EFE5}" srcOrd="5" destOrd="0" parTransId="{3E92CF6C-5CE0-4279-AC30-0E4732E732C9}" sibTransId="{73239D1F-E1EA-4F24-BA92-1B01111F7F8A}"/>
    <dgm:cxn modelId="{6E3A60B0-D4A1-4A14-9DE4-66BB6E79F68C}" srcId="{33B6774B-E63F-4FEA-9C5C-672886E4F744}" destId="{5572348A-6D6D-4BB7-A1F7-92035624C592}" srcOrd="0" destOrd="0" parTransId="{A3A9549D-5EF1-411E-B3D8-DC6949BD20A3}" sibTransId="{4D875F28-8FE4-4ECE-9C95-0066CF4DEAF3}"/>
    <dgm:cxn modelId="{15A6AEC5-6D87-425C-B110-967AECBC58BB}" type="presParOf" srcId="{F178A62D-1A48-4C20-A5EE-24FC4AE85D3C}" destId="{FD78046A-606D-49AF-853A-4372DAE1337D}" srcOrd="0" destOrd="0" presId="urn:microsoft.com/office/officeart/2005/8/layout/hProcess11"/>
    <dgm:cxn modelId="{E6F975F5-BA07-424E-8BA3-75AE75426880}" type="presParOf" srcId="{F178A62D-1A48-4C20-A5EE-24FC4AE85D3C}" destId="{73EABA42-B688-43C7-B1C8-F0C6A1AAA130}" srcOrd="1" destOrd="0" presId="urn:microsoft.com/office/officeart/2005/8/layout/hProcess11"/>
    <dgm:cxn modelId="{BFEC3F0F-5306-4DF7-80A1-9712D29AF14A}" type="presParOf" srcId="{73EABA42-B688-43C7-B1C8-F0C6A1AAA130}" destId="{AF0865E0-C96E-4391-9A14-59711BFBA14F}" srcOrd="0" destOrd="0" presId="urn:microsoft.com/office/officeart/2005/8/layout/hProcess11"/>
    <dgm:cxn modelId="{252B26E2-EC3B-4EF9-82FF-715ABCF09FCE}" type="presParOf" srcId="{AF0865E0-C96E-4391-9A14-59711BFBA14F}" destId="{3F7EA761-682E-403D-BC1B-CA7F9B772066}" srcOrd="0" destOrd="0" presId="urn:microsoft.com/office/officeart/2005/8/layout/hProcess11"/>
    <dgm:cxn modelId="{8D83446C-0EFC-4E08-BFC3-45AA603CAC88}" type="presParOf" srcId="{AF0865E0-C96E-4391-9A14-59711BFBA14F}" destId="{B2A17DFE-80B8-4C52-8A0A-13BE52227517}" srcOrd="1" destOrd="0" presId="urn:microsoft.com/office/officeart/2005/8/layout/hProcess11"/>
    <dgm:cxn modelId="{CB385835-384C-41FC-97AB-37A13D8BC599}" type="presParOf" srcId="{AF0865E0-C96E-4391-9A14-59711BFBA14F}" destId="{282A2488-34E1-4658-9BC5-0B913FEEAA0D}" srcOrd="2" destOrd="0" presId="urn:microsoft.com/office/officeart/2005/8/layout/hProcess11"/>
    <dgm:cxn modelId="{E031A43B-E6C2-435C-B053-DC2D10718ECD}" type="presParOf" srcId="{73EABA42-B688-43C7-B1C8-F0C6A1AAA130}" destId="{1A0580D0-A484-4F0C-946D-F9199ACA7FB0}" srcOrd="1" destOrd="0" presId="urn:microsoft.com/office/officeart/2005/8/layout/hProcess11"/>
    <dgm:cxn modelId="{4B722FA5-7D95-4CFA-8754-F0C7F9445F68}" type="presParOf" srcId="{73EABA42-B688-43C7-B1C8-F0C6A1AAA130}" destId="{7A16AFE6-2012-48DE-AE84-6AB6C022E5CA}" srcOrd="2" destOrd="0" presId="urn:microsoft.com/office/officeart/2005/8/layout/hProcess11"/>
    <dgm:cxn modelId="{339536A9-6E6F-4771-A262-E3D91BD7CEDA}" type="presParOf" srcId="{7A16AFE6-2012-48DE-AE84-6AB6C022E5CA}" destId="{E5B9E2C1-6C57-4651-9A7B-104BED8281D9}" srcOrd="0" destOrd="0" presId="urn:microsoft.com/office/officeart/2005/8/layout/hProcess11"/>
    <dgm:cxn modelId="{D600F99C-A55D-4E09-93B6-8469807A28CA}" type="presParOf" srcId="{7A16AFE6-2012-48DE-AE84-6AB6C022E5CA}" destId="{07362031-C23A-4258-967A-E61084264355}" srcOrd="1" destOrd="0" presId="urn:microsoft.com/office/officeart/2005/8/layout/hProcess11"/>
    <dgm:cxn modelId="{C16C42E6-AEBA-4928-BB7F-4E395F3B0D9B}" type="presParOf" srcId="{7A16AFE6-2012-48DE-AE84-6AB6C022E5CA}" destId="{E3F70B08-D5FE-47FB-95E3-721FB2C1A0EB}" srcOrd="2" destOrd="0" presId="urn:microsoft.com/office/officeart/2005/8/layout/hProcess11"/>
    <dgm:cxn modelId="{678055B2-90C6-4092-9238-C821FCCC604D}" type="presParOf" srcId="{73EABA42-B688-43C7-B1C8-F0C6A1AAA130}" destId="{664CADE7-01AF-4C25-B0DF-DB484DCB1B32}" srcOrd="3" destOrd="0" presId="urn:microsoft.com/office/officeart/2005/8/layout/hProcess11"/>
    <dgm:cxn modelId="{874BE0BB-AC08-4652-965A-B9E11F687A9D}" type="presParOf" srcId="{73EABA42-B688-43C7-B1C8-F0C6A1AAA130}" destId="{1AE6B506-C248-4A38-9A38-10696DEB2F9D}" srcOrd="4" destOrd="0" presId="urn:microsoft.com/office/officeart/2005/8/layout/hProcess11"/>
    <dgm:cxn modelId="{33D5EB54-EDD3-400C-A4E6-55A6F4DAEF70}" type="presParOf" srcId="{1AE6B506-C248-4A38-9A38-10696DEB2F9D}" destId="{7F74640B-5D93-4B12-B8D1-4B10E1A014CA}" srcOrd="0" destOrd="0" presId="urn:microsoft.com/office/officeart/2005/8/layout/hProcess11"/>
    <dgm:cxn modelId="{BB373293-0744-4B35-B069-B67F5E124BC8}" type="presParOf" srcId="{1AE6B506-C248-4A38-9A38-10696DEB2F9D}" destId="{CA1B79F3-748B-47B1-9B51-5679361A8A52}" srcOrd="1" destOrd="0" presId="urn:microsoft.com/office/officeart/2005/8/layout/hProcess11"/>
    <dgm:cxn modelId="{CE337926-9F00-499F-8924-5881D7984BE3}" type="presParOf" srcId="{1AE6B506-C248-4A38-9A38-10696DEB2F9D}" destId="{E530F65B-EB50-4517-823D-7D377026B48B}" srcOrd="2" destOrd="0" presId="urn:microsoft.com/office/officeart/2005/8/layout/hProcess11"/>
    <dgm:cxn modelId="{8742E705-DDD0-466F-8664-073E6403BA3D}" type="presParOf" srcId="{73EABA42-B688-43C7-B1C8-F0C6A1AAA130}" destId="{40929C67-E07A-44BF-8B79-F35C07BF3CAE}" srcOrd="5" destOrd="0" presId="urn:microsoft.com/office/officeart/2005/8/layout/hProcess11"/>
    <dgm:cxn modelId="{622A4978-C45D-4FA8-9B18-4665321A3F13}" type="presParOf" srcId="{73EABA42-B688-43C7-B1C8-F0C6A1AAA130}" destId="{5AE42060-0E97-4041-A072-F46B3531EA38}" srcOrd="6" destOrd="0" presId="urn:microsoft.com/office/officeart/2005/8/layout/hProcess11"/>
    <dgm:cxn modelId="{FC839A2B-333B-42BA-9976-B5D684E2700E}" type="presParOf" srcId="{5AE42060-0E97-4041-A072-F46B3531EA38}" destId="{736BD249-D010-4191-B57B-7FCC01D37C4D}" srcOrd="0" destOrd="0" presId="urn:microsoft.com/office/officeart/2005/8/layout/hProcess11"/>
    <dgm:cxn modelId="{6FDBF1CD-218C-40B2-8D88-107F48E7E29D}" type="presParOf" srcId="{5AE42060-0E97-4041-A072-F46B3531EA38}" destId="{078847D7-8CBA-4817-BECB-AA5D9628BEF6}" srcOrd="1" destOrd="0" presId="urn:microsoft.com/office/officeart/2005/8/layout/hProcess11"/>
    <dgm:cxn modelId="{73F26C91-DA5E-4E53-90B8-21983478AF12}" type="presParOf" srcId="{5AE42060-0E97-4041-A072-F46B3531EA38}" destId="{8B48B43A-8A20-4BAC-A75B-B9549293C0EB}" srcOrd="2" destOrd="0" presId="urn:microsoft.com/office/officeart/2005/8/layout/hProcess11"/>
    <dgm:cxn modelId="{ABE1B617-7778-4775-B20F-559AF815A8AC}" type="presParOf" srcId="{73EABA42-B688-43C7-B1C8-F0C6A1AAA130}" destId="{C83D630A-5362-46AB-894A-D95D9BBCA40B}" srcOrd="7" destOrd="0" presId="urn:microsoft.com/office/officeart/2005/8/layout/hProcess11"/>
    <dgm:cxn modelId="{BE40C2F4-CF8B-400C-BB17-34BE25B5FF60}" type="presParOf" srcId="{73EABA42-B688-43C7-B1C8-F0C6A1AAA130}" destId="{07666090-0083-4660-800B-78811B6E794E}" srcOrd="8" destOrd="0" presId="urn:microsoft.com/office/officeart/2005/8/layout/hProcess11"/>
    <dgm:cxn modelId="{855C7B63-78B9-492B-88F3-9A4383FEE6AA}" type="presParOf" srcId="{07666090-0083-4660-800B-78811B6E794E}" destId="{B0181559-D5B8-40CD-ACEA-084EF154606C}" srcOrd="0" destOrd="0" presId="urn:microsoft.com/office/officeart/2005/8/layout/hProcess11"/>
    <dgm:cxn modelId="{89E51926-FCD8-4A6F-814B-8AC803183979}" type="presParOf" srcId="{07666090-0083-4660-800B-78811B6E794E}" destId="{8C56604A-6BC4-40EA-BB3C-58154DC74275}" srcOrd="1" destOrd="0" presId="urn:microsoft.com/office/officeart/2005/8/layout/hProcess11"/>
    <dgm:cxn modelId="{67A629F2-F7F2-4648-89C8-9FAD797C2B7D}" type="presParOf" srcId="{07666090-0083-4660-800B-78811B6E794E}" destId="{596E1156-C9DB-435C-992E-71B85902624B}" srcOrd="2" destOrd="0" presId="urn:microsoft.com/office/officeart/2005/8/layout/hProcess11"/>
    <dgm:cxn modelId="{7E629AB2-DE35-48EC-A2E2-CFDA15D1D71D}" type="presParOf" srcId="{73EABA42-B688-43C7-B1C8-F0C6A1AAA130}" destId="{982EE850-7F1B-4F84-A08E-D0E30E62F242}" srcOrd="9" destOrd="0" presId="urn:microsoft.com/office/officeart/2005/8/layout/hProcess11"/>
    <dgm:cxn modelId="{87A04F37-7E62-41ED-97C6-F9C346547ECD}" type="presParOf" srcId="{73EABA42-B688-43C7-B1C8-F0C6A1AAA130}" destId="{3E604F48-B135-4DA7-8CC1-F74ECB264779}" srcOrd="10" destOrd="0" presId="urn:microsoft.com/office/officeart/2005/8/layout/hProcess11"/>
    <dgm:cxn modelId="{A4AFD250-4BC5-41BF-A33F-F82B8FB11686}" type="presParOf" srcId="{3E604F48-B135-4DA7-8CC1-F74ECB264779}" destId="{EACE1C26-784B-42DF-AE6D-C704E6CF560F}" srcOrd="0" destOrd="0" presId="urn:microsoft.com/office/officeart/2005/8/layout/hProcess11"/>
    <dgm:cxn modelId="{AD007335-D9E9-4D76-B61A-C235E0742053}" type="presParOf" srcId="{3E604F48-B135-4DA7-8CC1-F74ECB264779}" destId="{E8BED561-115E-41B5-BE6E-AF1BEF7F4329}" srcOrd="1" destOrd="0" presId="urn:microsoft.com/office/officeart/2005/8/layout/hProcess11"/>
    <dgm:cxn modelId="{8AC152D8-25FE-4079-A93E-076597E7E5D0}" type="presParOf" srcId="{3E604F48-B135-4DA7-8CC1-F74ECB264779}" destId="{7B0C7EC1-7116-4FF5-A293-352ECA352307}" srcOrd="2" destOrd="0" presId="urn:microsoft.com/office/officeart/2005/8/layout/hProcess11"/>
    <dgm:cxn modelId="{37693F24-9DAA-4857-996D-A6009E5A65FF}" type="presParOf" srcId="{73EABA42-B688-43C7-B1C8-F0C6A1AAA130}" destId="{C05187F5-E38B-41EB-9869-8965E6CE0A0A}" srcOrd="11" destOrd="0" presId="urn:microsoft.com/office/officeart/2005/8/layout/hProcess11"/>
    <dgm:cxn modelId="{B830A6E8-24C5-4D98-BF47-4994CD008A5F}" type="presParOf" srcId="{73EABA42-B688-43C7-B1C8-F0C6A1AAA130}" destId="{1D53B6B7-B412-4570-8AA8-2B5937778287}" srcOrd="12" destOrd="0" presId="urn:microsoft.com/office/officeart/2005/8/layout/hProcess11"/>
    <dgm:cxn modelId="{78981E4A-2B21-4BE2-BF8A-199750CAA4CF}" type="presParOf" srcId="{1D53B6B7-B412-4570-8AA8-2B5937778287}" destId="{2C8E34F5-930A-46FE-B385-CD1B497FE7E0}" srcOrd="0" destOrd="0" presId="urn:microsoft.com/office/officeart/2005/8/layout/hProcess11"/>
    <dgm:cxn modelId="{D62BD9C3-57B5-4F15-AFE5-87240FF9F3C8}" type="presParOf" srcId="{1D53B6B7-B412-4570-8AA8-2B5937778287}" destId="{5F79AAF4-FD59-44B4-B9FA-9929AECCA1F6}" srcOrd="1" destOrd="0" presId="urn:microsoft.com/office/officeart/2005/8/layout/hProcess11"/>
    <dgm:cxn modelId="{4F095727-ED11-4C9A-9640-026BA76CB5E8}" type="presParOf" srcId="{1D53B6B7-B412-4570-8AA8-2B5937778287}" destId="{57592D17-9AE0-4797-B194-F737B6428C5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8046A-606D-49AF-853A-4372DAE1337D}">
      <dsp:nvSpPr>
        <dsp:cNvPr id="0" name=""/>
        <dsp:cNvSpPr/>
      </dsp:nvSpPr>
      <dsp:spPr>
        <a:xfrm>
          <a:off x="0" y="1231899"/>
          <a:ext cx="8891538" cy="1642533"/>
        </a:xfrm>
        <a:prstGeom prst="notchedRightArrow">
          <a:avLst/>
        </a:prstGeom>
        <a:solidFill>
          <a:srgbClr val="1F1C5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F7EA761-682E-403D-BC1B-CA7F9B772066}">
      <dsp:nvSpPr>
        <dsp:cNvPr id="0" name=""/>
        <dsp:cNvSpPr/>
      </dsp:nvSpPr>
      <dsp:spPr>
        <a:xfrm>
          <a:off x="44257" y="0"/>
          <a:ext cx="899955" cy="1638952"/>
        </a:xfrm>
        <a:prstGeom prst="rect">
          <a:avLst/>
        </a:prstGeom>
        <a:noFill/>
        <a:ln w="28575">
          <a:solidFill>
            <a:srgbClr val="262A63"/>
          </a:solid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smtClean="0">
              <a:solidFill>
                <a:srgbClr val="262A63"/>
              </a:solidFill>
              <a:latin typeface="Calibri" panose="020F0502020204030204"/>
              <a:ea typeface="+mn-ea"/>
              <a:cs typeface="+mn-cs"/>
            </a:rPr>
            <a:t>December</a:t>
          </a:r>
        </a:p>
        <a:p>
          <a:pPr lvl="0" algn="ctr" defTabSz="533400">
            <a:lnSpc>
              <a:spcPct val="90000"/>
            </a:lnSpc>
            <a:spcBef>
              <a:spcPct val="0"/>
            </a:spcBef>
            <a:spcAft>
              <a:spcPct val="35000"/>
            </a:spcAft>
          </a:pPr>
          <a:r>
            <a:rPr lang="en-US" sz="1200" b="1" kern="1200" dirty="0" smtClean="0">
              <a:solidFill>
                <a:srgbClr val="262A63"/>
              </a:solidFill>
              <a:latin typeface="Calibri" panose="020F0502020204030204"/>
              <a:ea typeface="+mn-ea"/>
              <a:cs typeface="+mn-cs"/>
            </a:rPr>
            <a:t>LEA </a:t>
          </a:r>
          <a:r>
            <a:rPr lang="en-US" sz="1200" b="1" kern="1200" dirty="0" smtClean="0">
              <a:solidFill>
                <a:srgbClr val="262A63"/>
              </a:solidFill>
              <a:latin typeface="Calibri" panose="020F0502020204030204"/>
              <a:ea typeface="+mn-ea"/>
              <a:cs typeface="+mn-cs"/>
            </a:rPr>
            <a:t>contacts </a:t>
          </a:r>
          <a:r>
            <a:rPr lang="en-US" sz="1200" b="1" kern="1200" dirty="0" smtClean="0">
              <a:solidFill>
                <a:srgbClr val="262A63"/>
              </a:solidFill>
              <a:latin typeface="Calibri" panose="020F0502020204030204"/>
              <a:ea typeface="+mn-ea"/>
              <a:cs typeface="+mn-cs"/>
            </a:rPr>
            <a:t>non-profit private schools in LEA’s </a:t>
          </a:r>
          <a:r>
            <a:rPr lang="en-US" sz="1100" b="1" kern="1200" dirty="0" smtClean="0">
              <a:solidFill>
                <a:srgbClr val="262A63"/>
              </a:solidFill>
              <a:latin typeface="Calibri" panose="020F0502020204030204"/>
              <a:ea typeface="+mn-ea"/>
              <a:cs typeface="+mn-cs"/>
            </a:rPr>
            <a:t>boundaries</a:t>
          </a:r>
          <a:endParaRPr lang="en-US" sz="1100" b="1" kern="1200" dirty="0">
            <a:solidFill>
              <a:srgbClr val="262A63"/>
            </a:solidFill>
            <a:latin typeface="Calibri" panose="020F0502020204030204"/>
            <a:ea typeface="+mn-ea"/>
            <a:cs typeface="+mn-cs"/>
          </a:endParaRPr>
        </a:p>
      </dsp:txBody>
      <dsp:txXfrm>
        <a:off x="44257" y="0"/>
        <a:ext cx="899955" cy="1638952"/>
      </dsp:txXfrm>
    </dsp:sp>
    <dsp:sp modelId="{B2A17DFE-80B8-4C52-8A0A-13BE52227517}">
      <dsp:nvSpPr>
        <dsp:cNvPr id="0" name=""/>
        <dsp:cNvSpPr/>
      </dsp:nvSpPr>
      <dsp:spPr>
        <a:xfrm>
          <a:off x="376963" y="1855627"/>
          <a:ext cx="410633" cy="393287"/>
        </a:xfrm>
        <a:prstGeom prst="ellipse">
          <a:avLst/>
        </a:prstGeom>
        <a:solidFill>
          <a:srgbClr val="DBAB27"/>
        </a:solidFill>
        <a:ln w="38100" cap="flat" cmpd="sng" algn="ctr">
          <a:solidFill>
            <a:srgbClr val="1F1C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9E2C1-6C57-4651-9A7B-104BED8281D9}">
      <dsp:nvSpPr>
        <dsp:cNvPr id="0" name=""/>
        <dsp:cNvSpPr/>
      </dsp:nvSpPr>
      <dsp:spPr>
        <a:xfrm>
          <a:off x="924855" y="2463799"/>
          <a:ext cx="1539952" cy="1642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rgbClr val="262A63"/>
              </a:solidFill>
              <a:latin typeface="Calibri" panose="020F0502020204030204"/>
              <a:ea typeface="+mn-ea"/>
              <a:cs typeface="+mn-cs"/>
            </a:rPr>
            <a:t>January-Feb.</a:t>
          </a:r>
          <a:endParaRPr lang="en-US" sz="1400" b="1" kern="1200" dirty="0" smtClean="0">
            <a:solidFill>
              <a:srgbClr val="262A63"/>
            </a:solidFill>
            <a:latin typeface="Calibri" panose="020F0502020204030204"/>
            <a:ea typeface="+mn-ea"/>
            <a:cs typeface="+mn-cs"/>
          </a:endParaRPr>
        </a:p>
        <a:p>
          <a:pPr lvl="0" algn="ctr" defTabSz="622300">
            <a:lnSpc>
              <a:spcPct val="90000"/>
            </a:lnSpc>
            <a:spcBef>
              <a:spcPct val="0"/>
            </a:spcBef>
            <a:spcAft>
              <a:spcPct val="35000"/>
            </a:spcAft>
          </a:pPr>
          <a:r>
            <a:rPr lang="en-US" sz="1200" b="1" kern="1200" dirty="0" smtClean="0">
              <a:solidFill>
                <a:srgbClr val="262A63"/>
              </a:solidFill>
              <a:latin typeface="Calibri" panose="020F0502020204030204"/>
              <a:ea typeface="+mn-ea"/>
              <a:cs typeface="+mn-cs"/>
            </a:rPr>
            <a:t>The LEA hosts an information session about equitable services and begins consultation process. This session includes setting up the consultation calendar for the up-coming school year.</a:t>
          </a:r>
          <a:endParaRPr lang="en-US" sz="1200" b="1" kern="1200" dirty="0">
            <a:solidFill>
              <a:srgbClr val="262A63"/>
            </a:solidFill>
            <a:latin typeface="Calibri" panose="020F0502020204030204"/>
            <a:ea typeface="+mn-ea"/>
            <a:cs typeface="+mn-cs"/>
          </a:endParaRPr>
        </a:p>
      </dsp:txBody>
      <dsp:txXfrm>
        <a:off x="924855" y="2463799"/>
        <a:ext cx="1539952" cy="1642533"/>
      </dsp:txXfrm>
    </dsp:sp>
    <dsp:sp modelId="{07362031-C23A-4258-967A-E61084264355}">
      <dsp:nvSpPr>
        <dsp:cNvPr id="0" name=""/>
        <dsp:cNvSpPr/>
      </dsp:nvSpPr>
      <dsp:spPr>
        <a:xfrm>
          <a:off x="1498188" y="1856522"/>
          <a:ext cx="410633" cy="393287"/>
        </a:xfrm>
        <a:prstGeom prst="ellipse">
          <a:avLst/>
        </a:prstGeom>
        <a:solidFill>
          <a:srgbClr val="1F1C52">
            <a:hueOff val="0"/>
            <a:satOff val="0"/>
            <a:lumOff val="0"/>
            <a:alphaOff val="0"/>
          </a:srgbClr>
        </a:solidFill>
        <a:ln w="38100" cap="flat" cmpd="sng" algn="ctr">
          <a:solidFill>
            <a:srgbClr val="DBAB2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4640B-5D93-4B12-B8D1-4B10E1A014CA}">
      <dsp:nvSpPr>
        <dsp:cNvPr id="0" name=""/>
        <dsp:cNvSpPr/>
      </dsp:nvSpPr>
      <dsp:spPr>
        <a:xfrm>
          <a:off x="2484472" y="0"/>
          <a:ext cx="1039698" cy="1642533"/>
        </a:xfrm>
        <a:prstGeom prst="rect">
          <a:avLst/>
        </a:prstGeom>
        <a:noFill/>
        <a:ln w="28575">
          <a:solidFill>
            <a:srgbClr val="262A63"/>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solidFill>
                <a:srgbClr val="262A63"/>
              </a:solidFill>
              <a:latin typeface="Calibri" panose="020F0502020204030204"/>
              <a:ea typeface="+mn-ea"/>
              <a:cs typeface="+mn-cs"/>
            </a:rPr>
            <a:t>Feb. - </a:t>
          </a:r>
          <a:r>
            <a:rPr lang="en-US" sz="1400" b="1" kern="1200" dirty="0" smtClean="0">
              <a:solidFill>
                <a:srgbClr val="262A63"/>
              </a:solidFill>
              <a:latin typeface="Calibri" panose="020F0502020204030204"/>
              <a:ea typeface="+mn-ea"/>
              <a:cs typeface="+mn-cs"/>
            </a:rPr>
            <a:t>May</a:t>
          </a:r>
        </a:p>
        <a:p>
          <a:pPr lvl="0" algn="ctr" defTabSz="622300">
            <a:lnSpc>
              <a:spcPct val="90000"/>
            </a:lnSpc>
            <a:spcBef>
              <a:spcPct val="0"/>
            </a:spcBef>
            <a:spcAft>
              <a:spcPct val="35000"/>
            </a:spcAft>
          </a:pPr>
          <a:r>
            <a:rPr lang="en-US" sz="1200" b="1" kern="1200" dirty="0" smtClean="0">
              <a:solidFill>
                <a:srgbClr val="262A63"/>
              </a:solidFill>
              <a:latin typeface="Calibri" panose="020F0502020204030204"/>
              <a:ea typeface="+mn-ea"/>
              <a:cs typeface="+mn-cs"/>
            </a:rPr>
            <a:t>Ongoing consultation to determine needs and develop program</a:t>
          </a:r>
          <a:endParaRPr lang="en-US" sz="1200" b="1" kern="1200" dirty="0">
            <a:solidFill>
              <a:srgbClr val="262A63"/>
            </a:solidFill>
            <a:latin typeface="Calibri" panose="020F0502020204030204"/>
            <a:ea typeface="+mn-ea"/>
            <a:cs typeface="+mn-cs"/>
          </a:endParaRPr>
        </a:p>
      </dsp:txBody>
      <dsp:txXfrm>
        <a:off x="2484472" y="0"/>
        <a:ext cx="1039698" cy="1642533"/>
      </dsp:txXfrm>
    </dsp:sp>
    <dsp:sp modelId="{CA1B79F3-748B-47B1-9B51-5679361A8A52}">
      <dsp:nvSpPr>
        <dsp:cNvPr id="0" name=""/>
        <dsp:cNvSpPr/>
      </dsp:nvSpPr>
      <dsp:spPr>
        <a:xfrm>
          <a:off x="2807678" y="1856522"/>
          <a:ext cx="410633" cy="393287"/>
        </a:xfrm>
        <a:prstGeom prst="ellipse">
          <a:avLst/>
        </a:prstGeom>
        <a:solidFill>
          <a:srgbClr val="DBAB27"/>
        </a:solidFill>
        <a:ln w="38100" cap="flat" cmpd="sng" algn="ctr">
          <a:solidFill>
            <a:srgbClr val="1F1C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6BD249-D010-4191-B57B-7FCC01D37C4D}">
      <dsp:nvSpPr>
        <dsp:cNvPr id="0" name=""/>
        <dsp:cNvSpPr/>
      </dsp:nvSpPr>
      <dsp:spPr>
        <a:xfrm>
          <a:off x="3548158" y="2439753"/>
          <a:ext cx="1022921" cy="1674595"/>
        </a:xfrm>
        <a:prstGeom prst="rect">
          <a:avLst/>
        </a:prstGeom>
        <a:noFill/>
        <a:ln w="28575">
          <a:solidFill>
            <a:srgbClr val="CD9D2C"/>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rgbClr val="262A63"/>
              </a:solidFill>
              <a:latin typeface="Calibri" panose="020F0502020204030204"/>
              <a:ea typeface="+mn-ea"/>
              <a:cs typeface="+mn-cs"/>
            </a:rPr>
            <a:t>April-May</a:t>
          </a:r>
          <a:endParaRPr lang="en-US" sz="1400" b="1" kern="1200" dirty="0" smtClean="0">
            <a:solidFill>
              <a:srgbClr val="262A63"/>
            </a:solidFill>
            <a:latin typeface="Calibri" panose="020F0502020204030204"/>
            <a:ea typeface="+mn-ea"/>
            <a:cs typeface="+mn-cs"/>
          </a:endParaRPr>
        </a:p>
        <a:p>
          <a:pPr lvl="0" algn="ctr" defTabSz="622300">
            <a:lnSpc>
              <a:spcPct val="90000"/>
            </a:lnSpc>
            <a:spcBef>
              <a:spcPct val="0"/>
            </a:spcBef>
            <a:spcAft>
              <a:spcPct val="35000"/>
            </a:spcAft>
          </a:pPr>
          <a:r>
            <a:rPr lang="en-US" sz="1200" b="1" kern="1200" dirty="0" smtClean="0">
              <a:solidFill>
                <a:srgbClr val="262A63"/>
              </a:solidFill>
              <a:latin typeface="Calibri" panose="020F0502020204030204"/>
              <a:ea typeface="+mn-ea"/>
              <a:cs typeface="+mn-cs"/>
            </a:rPr>
            <a:t>Id. students, if applicable, &amp; determine </a:t>
          </a:r>
          <a:r>
            <a:rPr lang="en-US" sz="1200" b="1" kern="1200" dirty="0" smtClean="0">
              <a:solidFill>
                <a:srgbClr val="262A63"/>
              </a:solidFill>
              <a:latin typeface="Calibri" panose="020F0502020204030204"/>
              <a:ea typeface="+mn-ea"/>
              <a:cs typeface="+mn-cs"/>
            </a:rPr>
            <a:t>equitable services amount</a:t>
          </a:r>
          <a:endParaRPr lang="en-US" sz="1200" b="1" kern="1200" dirty="0">
            <a:solidFill>
              <a:srgbClr val="262A63"/>
            </a:solidFill>
            <a:latin typeface="Calibri" panose="020F0502020204030204"/>
            <a:ea typeface="+mn-ea"/>
            <a:cs typeface="+mn-cs"/>
          </a:endParaRPr>
        </a:p>
      </dsp:txBody>
      <dsp:txXfrm>
        <a:off x="3548158" y="2439753"/>
        <a:ext cx="1022921" cy="1674595"/>
      </dsp:txXfrm>
    </dsp:sp>
    <dsp:sp modelId="{078847D7-8CBA-4817-BECB-AA5D9628BEF6}">
      <dsp:nvSpPr>
        <dsp:cNvPr id="0" name=""/>
        <dsp:cNvSpPr/>
      </dsp:nvSpPr>
      <dsp:spPr>
        <a:xfrm>
          <a:off x="3858652" y="1848507"/>
          <a:ext cx="410633" cy="393287"/>
        </a:xfrm>
        <a:prstGeom prst="ellipse">
          <a:avLst/>
        </a:prstGeom>
        <a:solidFill>
          <a:srgbClr val="1F1C52">
            <a:hueOff val="0"/>
            <a:satOff val="0"/>
            <a:lumOff val="0"/>
            <a:alphaOff val="0"/>
          </a:srgbClr>
        </a:solidFill>
        <a:ln w="38100" cap="flat" cmpd="sng" algn="ctr">
          <a:solidFill>
            <a:srgbClr val="DBAB2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81559-D5B8-40CD-ACEA-084EF154606C}">
      <dsp:nvSpPr>
        <dsp:cNvPr id="0" name=""/>
        <dsp:cNvSpPr/>
      </dsp:nvSpPr>
      <dsp:spPr>
        <a:xfrm>
          <a:off x="4586421" y="0"/>
          <a:ext cx="894937" cy="1642533"/>
        </a:xfrm>
        <a:prstGeom prst="rect">
          <a:avLst/>
        </a:prstGeom>
        <a:noFill/>
        <a:ln w="28575">
          <a:solidFill>
            <a:srgbClr val="262A63"/>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solidFill>
                <a:srgbClr val="262A63"/>
              </a:solidFill>
              <a:latin typeface="Calibri" panose="020F0502020204030204"/>
              <a:ea typeface="+mn-ea"/>
              <a:cs typeface="+mn-cs"/>
            </a:rPr>
            <a:t>July</a:t>
          </a:r>
        </a:p>
        <a:p>
          <a:pPr lvl="0" algn="ctr" defTabSz="622300">
            <a:lnSpc>
              <a:spcPct val="90000"/>
            </a:lnSpc>
            <a:spcBef>
              <a:spcPct val="0"/>
            </a:spcBef>
            <a:spcAft>
              <a:spcPct val="35000"/>
            </a:spcAft>
          </a:pPr>
          <a:r>
            <a:rPr lang="en-US" sz="1200" b="1" kern="1200" dirty="0" smtClean="0">
              <a:solidFill>
                <a:srgbClr val="262A63"/>
              </a:solidFill>
              <a:latin typeface="Calibri" panose="020F0502020204030204"/>
              <a:ea typeface="+mn-ea"/>
              <a:cs typeface="+mn-cs"/>
            </a:rPr>
            <a:t>Start </a:t>
          </a:r>
          <a:r>
            <a:rPr lang="en-US" sz="1200" b="1" kern="1200" dirty="0" smtClean="0">
              <a:solidFill>
                <a:srgbClr val="262A63"/>
              </a:solidFill>
              <a:latin typeface="Calibri" panose="020F0502020204030204"/>
              <a:ea typeface="+mn-ea"/>
              <a:cs typeface="+mn-cs"/>
            </a:rPr>
            <a:t>date  </a:t>
          </a:r>
          <a:r>
            <a:rPr lang="en-US" sz="1200" b="1" kern="1200" dirty="0" smtClean="0">
              <a:solidFill>
                <a:srgbClr val="262A63"/>
              </a:solidFill>
              <a:latin typeface="Calibri" panose="020F0502020204030204"/>
              <a:ea typeface="+mn-ea"/>
              <a:cs typeface="+mn-cs"/>
            </a:rPr>
            <a:t>should be the </a:t>
          </a:r>
          <a:r>
            <a:rPr lang="en-US" sz="1200" b="1" kern="1200" dirty="0" smtClean="0">
              <a:solidFill>
                <a:srgbClr val="262A63"/>
              </a:solidFill>
              <a:latin typeface="Calibri" panose="020F0502020204030204"/>
              <a:ea typeface="+mn-ea"/>
              <a:cs typeface="+mn-cs"/>
            </a:rPr>
            <a:t>same as public </a:t>
          </a:r>
          <a:r>
            <a:rPr lang="en-US" sz="1200" b="1" kern="1200" dirty="0" smtClean="0">
              <a:solidFill>
                <a:srgbClr val="262A63"/>
              </a:solidFill>
              <a:latin typeface="Calibri" panose="020F0502020204030204"/>
              <a:ea typeface="+mn-ea"/>
              <a:cs typeface="+mn-cs"/>
            </a:rPr>
            <a:t>schools. Services can begin</a:t>
          </a:r>
        </a:p>
      </dsp:txBody>
      <dsp:txXfrm>
        <a:off x="4586421" y="0"/>
        <a:ext cx="894937" cy="1642533"/>
      </dsp:txXfrm>
    </dsp:sp>
    <dsp:sp modelId="{8C56604A-6BC4-40EA-BB3C-58154DC74275}">
      <dsp:nvSpPr>
        <dsp:cNvPr id="0" name=""/>
        <dsp:cNvSpPr/>
      </dsp:nvSpPr>
      <dsp:spPr>
        <a:xfrm>
          <a:off x="4837246" y="1856522"/>
          <a:ext cx="410633" cy="393287"/>
        </a:xfrm>
        <a:prstGeom prst="ellipse">
          <a:avLst/>
        </a:prstGeom>
        <a:solidFill>
          <a:srgbClr val="DBAB27"/>
        </a:solidFill>
        <a:ln w="38100" cap="flat" cmpd="sng" algn="ctr">
          <a:solidFill>
            <a:srgbClr val="1F1C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E1C26-784B-42DF-AE6D-C704E6CF560F}">
      <dsp:nvSpPr>
        <dsp:cNvPr id="0" name=""/>
        <dsp:cNvSpPr/>
      </dsp:nvSpPr>
      <dsp:spPr>
        <a:xfrm>
          <a:off x="5501023" y="2463799"/>
          <a:ext cx="1240798" cy="1642533"/>
        </a:xfrm>
        <a:prstGeom prst="rect">
          <a:avLst/>
        </a:prstGeom>
        <a:noFill/>
        <a:ln w="28575">
          <a:solidFill>
            <a:srgbClr val="CD9D2C"/>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rgbClr val="262A63"/>
              </a:solidFill>
              <a:latin typeface="Calibri" panose="020F0502020204030204"/>
              <a:ea typeface="+mn-ea"/>
              <a:cs typeface="+mn-cs"/>
            </a:rPr>
            <a:t>Aug.- June</a:t>
          </a:r>
        </a:p>
        <a:p>
          <a:pPr lvl="0" algn="ctr" defTabSz="622300">
            <a:lnSpc>
              <a:spcPct val="90000"/>
            </a:lnSpc>
            <a:spcBef>
              <a:spcPct val="0"/>
            </a:spcBef>
            <a:spcAft>
              <a:spcPct val="35000"/>
            </a:spcAft>
          </a:pPr>
          <a:r>
            <a:rPr lang="en-US" sz="1400" b="1" kern="1200" dirty="0" smtClean="0">
              <a:solidFill>
                <a:srgbClr val="262A63"/>
              </a:solidFill>
              <a:latin typeface="Calibri" panose="020F0502020204030204"/>
              <a:ea typeface="+mn-ea"/>
              <a:cs typeface="+mn-cs"/>
            </a:rPr>
            <a:t>Ongoing consultation, services, and assessment activities.</a:t>
          </a:r>
          <a:endParaRPr lang="en-US" sz="1400" b="1" kern="1200" dirty="0">
            <a:solidFill>
              <a:srgbClr val="262A63"/>
            </a:solidFill>
            <a:latin typeface="Calibri" panose="020F0502020204030204"/>
            <a:ea typeface="+mn-ea"/>
            <a:cs typeface="+mn-cs"/>
          </a:endParaRPr>
        </a:p>
      </dsp:txBody>
      <dsp:txXfrm>
        <a:off x="5501023" y="2463799"/>
        <a:ext cx="1240798" cy="1642533"/>
      </dsp:txXfrm>
    </dsp:sp>
    <dsp:sp modelId="{E8BED561-115E-41B5-BE6E-AF1BEF7F4329}">
      <dsp:nvSpPr>
        <dsp:cNvPr id="0" name=""/>
        <dsp:cNvSpPr/>
      </dsp:nvSpPr>
      <dsp:spPr>
        <a:xfrm>
          <a:off x="5924779" y="1856522"/>
          <a:ext cx="410633" cy="393287"/>
        </a:xfrm>
        <a:prstGeom prst="ellipse">
          <a:avLst/>
        </a:prstGeom>
        <a:solidFill>
          <a:srgbClr val="1F1C52">
            <a:hueOff val="0"/>
            <a:satOff val="0"/>
            <a:lumOff val="0"/>
            <a:alphaOff val="0"/>
          </a:srgbClr>
        </a:solidFill>
        <a:ln w="38100" cap="flat" cmpd="sng" algn="ctr">
          <a:solidFill>
            <a:srgbClr val="DBAB2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E34F5-930A-46FE-B385-CD1B497FE7E0}">
      <dsp:nvSpPr>
        <dsp:cNvPr id="0" name=""/>
        <dsp:cNvSpPr/>
      </dsp:nvSpPr>
      <dsp:spPr>
        <a:xfrm>
          <a:off x="6761486" y="0"/>
          <a:ext cx="1235662" cy="1642533"/>
        </a:xfrm>
        <a:prstGeom prst="rect">
          <a:avLst/>
        </a:prstGeom>
        <a:noFill/>
        <a:ln w="28575">
          <a:solidFill>
            <a:srgbClr val="262A63"/>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solidFill>
                <a:srgbClr val="262A63"/>
              </a:solidFill>
              <a:latin typeface="Calibri" panose="020F0502020204030204"/>
              <a:ea typeface="+mn-ea"/>
              <a:cs typeface="+mn-cs"/>
            </a:rPr>
            <a:t>Spring</a:t>
          </a:r>
        </a:p>
        <a:p>
          <a:pPr lvl="0" algn="ctr" defTabSz="622300">
            <a:lnSpc>
              <a:spcPct val="90000"/>
            </a:lnSpc>
            <a:spcBef>
              <a:spcPct val="0"/>
            </a:spcBef>
            <a:spcAft>
              <a:spcPct val="35000"/>
            </a:spcAft>
          </a:pPr>
          <a:r>
            <a:rPr lang="en-US" sz="1400" b="1" kern="1200" dirty="0" smtClean="0">
              <a:solidFill>
                <a:srgbClr val="262A63"/>
              </a:solidFill>
              <a:latin typeface="Calibri" panose="020F0502020204030204"/>
              <a:ea typeface="+mn-ea"/>
              <a:cs typeface="+mn-cs"/>
            </a:rPr>
            <a:t>Start consultation process for next school year</a:t>
          </a:r>
        </a:p>
        <a:p>
          <a:pPr lvl="0" algn="ctr" defTabSz="622300">
            <a:lnSpc>
              <a:spcPct val="90000"/>
            </a:lnSpc>
            <a:spcBef>
              <a:spcPct val="0"/>
            </a:spcBef>
            <a:spcAft>
              <a:spcPct val="35000"/>
            </a:spcAft>
          </a:pPr>
          <a:endParaRPr lang="en-US" sz="1200" b="1" kern="1200" dirty="0">
            <a:solidFill>
              <a:srgbClr val="262A63"/>
            </a:solidFill>
            <a:latin typeface="Calibri" panose="020F0502020204030204"/>
            <a:ea typeface="+mn-ea"/>
            <a:cs typeface="+mn-cs"/>
          </a:endParaRPr>
        </a:p>
      </dsp:txBody>
      <dsp:txXfrm>
        <a:off x="6761486" y="0"/>
        <a:ext cx="1235662" cy="1642533"/>
      </dsp:txXfrm>
    </dsp:sp>
    <dsp:sp modelId="{5F79AAF4-FD59-44B4-B9FA-9929AECCA1F6}">
      <dsp:nvSpPr>
        <dsp:cNvPr id="0" name=""/>
        <dsp:cNvSpPr/>
      </dsp:nvSpPr>
      <dsp:spPr>
        <a:xfrm>
          <a:off x="7103052" y="1856522"/>
          <a:ext cx="410633" cy="393287"/>
        </a:xfrm>
        <a:prstGeom prst="ellipse">
          <a:avLst/>
        </a:prstGeom>
        <a:solidFill>
          <a:srgbClr val="DBAB27"/>
        </a:solidFill>
        <a:ln w="38100" cap="flat" cmpd="sng" algn="ctr">
          <a:solidFill>
            <a:srgbClr val="1F1C52"/>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3B9BEA3-A957-4605-A661-684C38DB0976}" type="datetimeFigureOut">
              <a:rPr lang="en-US" smtClean="0"/>
              <a:t>6/11/2018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39C922B-D459-4311-A9A0-8B99E0C42BC6}" type="slidenum">
              <a:rPr lang="en-US" smtClean="0"/>
              <a:t>‹#›</a:t>
            </a:fld>
            <a:endParaRPr lang="en-US" dirty="0"/>
          </a:p>
        </p:txBody>
      </p:sp>
    </p:spTree>
    <p:extLst>
      <p:ext uri="{BB962C8B-B14F-4D97-AF65-F5344CB8AC3E}">
        <p14:creationId xmlns:p14="http://schemas.microsoft.com/office/powerpoint/2010/main" val="707817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CC05127-DBED-4225-8EC7-42FA18A112FD}" type="datetimeFigureOut">
              <a:rPr lang="en-US" smtClean="0"/>
              <a:t>6/11/2018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DE821B4-A612-4074-8515-65D65E8216DE}" type="slidenum">
              <a:rPr lang="en-US" smtClean="0"/>
              <a:t>‹#›</a:t>
            </a:fld>
            <a:endParaRPr lang="en-US" dirty="0"/>
          </a:p>
        </p:txBody>
      </p:sp>
    </p:spTree>
    <p:extLst>
      <p:ext uri="{BB962C8B-B14F-4D97-AF65-F5344CB8AC3E}">
        <p14:creationId xmlns:p14="http://schemas.microsoft.com/office/powerpoint/2010/main" val="415803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343D8D53-F0B2-4183-8039-CF8DDE16BAA4}" type="slidenum">
              <a:rPr lang="en-US" smtClean="0"/>
              <a:t>3</a:t>
            </a:fld>
            <a:endParaRPr lang="en-US" dirty="0"/>
          </a:p>
        </p:txBody>
      </p:sp>
    </p:spTree>
    <p:extLst>
      <p:ext uri="{BB962C8B-B14F-4D97-AF65-F5344CB8AC3E}">
        <p14:creationId xmlns:p14="http://schemas.microsoft.com/office/powerpoint/2010/main" val="222765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When LEAs receive their 25% advances in early July, private schools should also have access to 25% of their allocation amounts at this time. </a:t>
            </a:r>
            <a:r>
              <a:rPr lang="en-US" sz="1200" dirty="0" smtClean="0"/>
              <a:t>Once the LEA has an approved application, private schools should have access to their entire allocation amount, regardless of the status of the LEA allocation (preliminary allocations vs. final allocations). </a:t>
            </a:r>
            <a:r>
              <a:rPr lang="en-US" altLang="en-US" sz="1200" dirty="0" smtClean="0"/>
              <a:t>LEAs should </a:t>
            </a:r>
            <a:r>
              <a:rPr lang="en-US" altLang="en-US" sz="1200" u="sng" dirty="0" smtClean="0"/>
              <a:t>not </a:t>
            </a:r>
            <a:r>
              <a:rPr lang="en-US" altLang="en-US" sz="1200" dirty="0" smtClean="0"/>
              <a:t>withhold allocation amounts and access to funds from private schools at any time.   If</a:t>
            </a:r>
            <a:r>
              <a:rPr lang="en-US" altLang="en-US" sz="1200" baseline="0" dirty="0" smtClean="0"/>
              <a:t> the amount changes during the year which it often does, the LEA can and should revise the allocation accordingly.</a:t>
            </a:r>
            <a:endParaRPr lang="en-US" altLang="en-US" sz="1200" dirty="0" smtClean="0"/>
          </a:p>
        </p:txBody>
      </p:sp>
      <p:sp>
        <p:nvSpPr>
          <p:cNvPr id="4" name="Slide Number Placeholder 3"/>
          <p:cNvSpPr>
            <a:spLocks noGrp="1"/>
          </p:cNvSpPr>
          <p:nvPr>
            <p:ph type="sldNum" sz="quarter" idx="10"/>
          </p:nvPr>
        </p:nvSpPr>
        <p:spPr/>
        <p:txBody>
          <a:bodyPr/>
          <a:lstStyle/>
          <a:p>
            <a:fld id="{BDE821B4-A612-4074-8515-65D65E8216DE}" type="slidenum">
              <a:rPr lang="en-US" smtClean="0"/>
              <a:t>4</a:t>
            </a:fld>
            <a:endParaRPr lang="en-US" dirty="0"/>
          </a:p>
        </p:txBody>
      </p:sp>
    </p:spTree>
    <p:extLst>
      <p:ext uri="{BB962C8B-B14F-4D97-AF65-F5344CB8AC3E}">
        <p14:creationId xmlns:p14="http://schemas.microsoft.com/office/powerpoint/2010/main" val="267015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43D8D53-F0B2-4183-8039-CF8DDE16BAA4}" type="slidenum">
              <a:rPr lang="en-US" smtClean="0"/>
              <a:t>5</a:t>
            </a:fld>
            <a:endParaRPr lang="en-US" dirty="0"/>
          </a:p>
        </p:txBody>
      </p:sp>
    </p:spTree>
    <p:extLst>
      <p:ext uri="{BB962C8B-B14F-4D97-AF65-F5344CB8AC3E}">
        <p14:creationId xmlns:p14="http://schemas.microsoft.com/office/powerpoint/2010/main" val="254790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goal of consultation is reaching an agreement between the LEA and appropriate private school officials on how to provide equitable and effective programs for eligible private school children, teachers and other educational personnel, and families.</a:t>
            </a:r>
          </a:p>
        </p:txBody>
      </p:sp>
      <p:sp>
        <p:nvSpPr>
          <p:cNvPr id="4" name="Slide Number Placeholder 3"/>
          <p:cNvSpPr>
            <a:spLocks noGrp="1"/>
          </p:cNvSpPr>
          <p:nvPr>
            <p:ph type="sldNum" sz="quarter" idx="10"/>
          </p:nvPr>
        </p:nvSpPr>
        <p:spPr/>
        <p:txBody>
          <a:bodyPr/>
          <a:lstStyle/>
          <a:p>
            <a:fld id="{BDE821B4-A612-4074-8515-65D65E8216DE}" type="slidenum">
              <a:rPr lang="en-US" smtClean="0"/>
              <a:t>6</a:t>
            </a:fld>
            <a:endParaRPr lang="en-US" dirty="0"/>
          </a:p>
        </p:txBody>
      </p:sp>
    </p:spTree>
    <p:extLst>
      <p:ext uri="{BB962C8B-B14F-4D97-AF65-F5344CB8AC3E}">
        <p14:creationId xmlns:p14="http://schemas.microsoft.com/office/powerpoint/2010/main" val="369654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D8D53-F0B2-4183-8039-CF8DDE16BAA4}" type="slidenum">
              <a:rPr lang="en-US" smtClean="0"/>
              <a:t>7</a:t>
            </a:fld>
            <a:endParaRPr lang="en-US" dirty="0"/>
          </a:p>
        </p:txBody>
      </p:sp>
    </p:spTree>
    <p:extLst>
      <p:ext uri="{BB962C8B-B14F-4D97-AF65-F5344CB8AC3E}">
        <p14:creationId xmlns:p14="http://schemas.microsoft.com/office/powerpoint/2010/main" val="155342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Ideally, planning for private school equitable services should begin in the late fall prior to the school year for which services are being planned. ESSA requires consultation before any decisions are made affecting services to private school children.</a:t>
            </a:r>
          </a:p>
        </p:txBody>
      </p:sp>
      <p:sp>
        <p:nvSpPr>
          <p:cNvPr id="4" name="Slide Number Placeholder 3"/>
          <p:cNvSpPr>
            <a:spLocks noGrp="1"/>
          </p:cNvSpPr>
          <p:nvPr>
            <p:ph type="sldNum" sz="quarter" idx="10"/>
          </p:nvPr>
        </p:nvSpPr>
        <p:spPr/>
        <p:txBody>
          <a:bodyPr/>
          <a:lstStyle/>
          <a:p>
            <a:fld id="{343D8D53-F0B2-4183-8039-CF8DDE16BAA4}" type="slidenum">
              <a:rPr lang="en-US" smtClean="0"/>
              <a:t>8</a:t>
            </a:fld>
            <a:endParaRPr lang="en-US" dirty="0"/>
          </a:p>
        </p:txBody>
      </p:sp>
    </p:spTree>
    <p:extLst>
      <p:ext uri="{BB962C8B-B14F-4D97-AF65-F5344CB8AC3E}">
        <p14:creationId xmlns:p14="http://schemas.microsoft.com/office/powerpoint/2010/main" val="149833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Funds cannot be withheld</a:t>
            </a:r>
            <a:r>
              <a:rPr lang="en-US" baseline="0" dirty="0" smtClean="0"/>
              <a:t> from a private school if a school representative declines to provide written affirmation that timely and meaningful consultation has occurred.  </a:t>
            </a:r>
            <a:endParaRPr lang="en-US" dirty="0"/>
          </a:p>
        </p:txBody>
      </p:sp>
      <p:sp>
        <p:nvSpPr>
          <p:cNvPr id="4" name="Slide Number Placeholder 3"/>
          <p:cNvSpPr>
            <a:spLocks noGrp="1"/>
          </p:cNvSpPr>
          <p:nvPr>
            <p:ph type="sldNum" sz="quarter" idx="10"/>
          </p:nvPr>
        </p:nvSpPr>
        <p:spPr/>
        <p:txBody>
          <a:bodyPr/>
          <a:lstStyle/>
          <a:p>
            <a:fld id="{343D8D53-F0B2-4183-8039-CF8DDE16BAA4}" type="slidenum">
              <a:rPr lang="en-US" smtClean="0"/>
              <a:t>11</a:t>
            </a:fld>
            <a:endParaRPr lang="en-US" dirty="0"/>
          </a:p>
        </p:txBody>
      </p:sp>
    </p:spTree>
    <p:extLst>
      <p:ext uri="{BB962C8B-B14F-4D97-AF65-F5344CB8AC3E}">
        <p14:creationId xmlns:p14="http://schemas.microsoft.com/office/powerpoint/2010/main" val="132178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E821B4-A612-4074-8515-65D65E8216DE}" type="slidenum">
              <a:rPr lang="en-US" smtClean="0"/>
              <a:t>12</a:t>
            </a:fld>
            <a:endParaRPr lang="en-US" dirty="0"/>
          </a:p>
        </p:txBody>
      </p:sp>
    </p:spTree>
    <p:extLst>
      <p:ext uri="{BB962C8B-B14F-4D97-AF65-F5344CB8AC3E}">
        <p14:creationId xmlns:p14="http://schemas.microsoft.com/office/powerpoint/2010/main" val="1829878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60072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93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DBFAC1B3-6147-4FB8-B6B1-C6EC6199EE81}" type="datetimeFigureOut">
              <a:rPr lang="en-US"/>
              <a:pPr>
                <a:defRPr/>
              </a:pPr>
              <a:t>6/11/2018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98CEA3E-7719-4D09-8AFF-EFB962A5E4A4}" type="slidenum">
              <a:rPr lang="en-US"/>
              <a:pPr>
                <a:defRPr/>
              </a:pPr>
              <a:t>‹#›</a:t>
            </a:fld>
            <a:endParaRPr lang="en-US" dirty="0"/>
          </a:p>
        </p:txBody>
      </p:sp>
    </p:spTree>
    <p:extLst>
      <p:ext uri="{BB962C8B-B14F-4D97-AF65-F5344CB8AC3E}">
        <p14:creationId xmlns:p14="http://schemas.microsoft.com/office/powerpoint/2010/main" val="2761713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050F198D-63F8-469C-8F85-DAEF0741A71D}" type="datetimeFigureOut">
              <a:rPr lang="en-US"/>
              <a:pPr>
                <a:defRPr/>
              </a:pPr>
              <a:t>6/11/2018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B5EBDC83-E9BF-4F68-ABFC-3E73FB2BCFF4}" type="slidenum">
              <a:rPr lang="en-US"/>
              <a:pPr>
                <a:defRPr/>
              </a:pPr>
              <a:t>‹#›</a:t>
            </a:fld>
            <a:endParaRPr lang="en-US" dirty="0"/>
          </a:p>
        </p:txBody>
      </p:sp>
    </p:spTree>
    <p:extLst>
      <p:ext uri="{BB962C8B-B14F-4D97-AF65-F5344CB8AC3E}">
        <p14:creationId xmlns:p14="http://schemas.microsoft.com/office/powerpoint/2010/main" val="334092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D7FD8144-8124-47D5-92F3-F518C973A127}" type="datetimeFigureOut">
              <a:rPr lang="en-US"/>
              <a:pPr>
                <a:defRPr/>
              </a:pPr>
              <a:t>6/11/2018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B6E5E114-45D6-4852-9823-CE0B2E234E56}" type="slidenum">
              <a:rPr lang="en-US"/>
              <a:pPr>
                <a:defRPr/>
              </a:pPr>
              <a:t>‹#›</a:t>
            </a:fld>
            <a:endParaRPr lang="en-US" dirty="0"/>
          </a:p>
        </p:txBody>
      </p:sp>
    </p:spTree>
    <p:extLst>
      <p:ext uri="{BB962C8B-B14F-4D97-AF65-F5344CB8AC3E}">
        <p14:creationId xmlns:p14="http://schemas.microsoft.com/office/powerpoint/2010/main" val="23520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1B516AD7-55B9-4137-8E68-5BD9F1BC26E7}" type="datetimeFigureOut">
              <a:rPr lang="en-US"/>
              <a:pPr>
                <a:defRPr/>
              </a:pPr>
              <a:t>6/11/2018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879EFDD0-6CF1-4E7D-A621-A6DFD4D5C70D}" type="slidenum">
              <a:rPr lang="en-US"/>
              <a:pPr>
                <a:defRPr/>
              </a:pPr>
              <a:t>‹#›</a:t>
            </a:fld>
            <a:endParaRPr lang="en-US" dirty="0"/>
          </a:p>
        </p:txBody>
      </p:sp>
    </p:spTree>
    <p:extLst>
      <p:ext uri="{BB962C8B-B14F-4D97-AF65-F5344CB8AC3E}">
        <p14:creationId xmlns:p14="http://schemas.microsoft.com/office/powerpoint/2010/main" val="346897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DF68AA5E-BF77-40DE-931F-547143FAF630}" type="datetimeFigureOut">
              <a:rPr lang="en-US"/>
              <a:pPr>
                <a:defRPr/>
              </a:pPr>
              <a:t>6/11/2018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F8159015-5140-4BF1-AAF4-947DF8EEC3CC}" type="slidenum">
              <a:rPr lang="en-US"/>
              <a:pPr>
                <a:defRPr/>
              </a:pPr>
              <a:t>‹#›</a:t>
            </a:fld>
            <a:endParaRPr lang="en-US" dirty="0"/>
          </a:p>
        </p:txBody>
      </p:sp>
    </p:spTree>
    <p:extLst>
      <p:ext uri="{BB962C8B-B14F-4D97-AF65-F5344CB8AC3E}">
        <p14:creationId xmlns:p14="http://schemas.microsoft.com/office/powerpoint/2010/main" val="178258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18"/>
          <p:cNvGrpSpPr>
            <a:grpSpLocks/>
          </p:cNvGrpSpPr>
          <p:nvPr userDrawn="1"/>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5400" b="1" dirty="0" smtClean="0">
                <a:solidFill>
                  <a:schemeClr val="bg1"/>
                </a:solidFill>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6792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872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0709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3066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6801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5028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9636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889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89732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18"/>
              </a:rPr>
              <a:t>www.FLDOE.org</a:t>
            </a:r>
            <a:endParaRPr lang="en-US" sz="1200" b="1" dirty="0" smtClean="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6FC51AB-75B1-4EDB-BE07-2673B8ECF3F1}" type="slidenum">
              <a:rPr lang="en-US" altLang="en-US" sz="1600" smtClean="0">
                <a:solidFill>
                  <a:srgbClr val="7F7F7F"/>
                </a:solidFill>
              </a:rPr>
              <a:pPr>
                <a:defRPr/>
              </a:pPr>
              <a:t>‹#›</a:t>
            </a:fld>
            <a:endParaRPr lang="en-US" altLang="en-US" sz="1600" dirty="0" smtClean="0">
              <a:solidFill>
                <a:srgbClr val="7F7F7F"/>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07" r:id="rId2"/>
    <p:sldLayoutId id="2147483712" r:id="rId3"/>
    <p:sldLayoutId id="2147483713" r:id="rId4"/>
    <p:sldLayoutId id="2147483714" r:id="rId5"/>
    <p:sldLayoutId id="2147483715" r:id="rId6"/>
    <p:sldLayoutId id="2147483716" r:id="rId7"/>
    <p:sldLayoutId id="2147483708" r:id="rId8"/>
    <p:sldLayoutId id="2147483709" r:id="rId9"/>
    <p:sldLayoutId id="2147483710" r:id="rId10"/>
    <p:sldLayoutId id="2147483717" r:id="rId11"/>
    <p:sldLayoutId id="2147483718" r:id="rId12"/>
    <p:sldLayoutId id="2147483719" r:id="rId13"/>
    <p:sldLayoutId id="2147483720" r:id="rId14"/>
    <p:sldLayoutId id="2147483721" r:id="rId15"/>
    <p:sldLayoutId id="2147483722" r:id="rId1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po.gov/fdsys/pkg/BILLS-114s1177enr/pdf/BILLS-114s1177enr.pdf#page=308" TargetMode="External"/><Relationship Id="rId2" Type="http://schemas.openxmlformats.org/officeDocument/2006/relationships/hyperlink" Target="https://www.gpo.gov/fdsys/pkg/BILLS-114s1177enr/pdf/BILLS-114s1177enr.pdf#page=7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ldoe.org/finance/equitable-servi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ldoe.org/" TargetMode="External"/><Relationship Id="rId2" Type="http://schemas.openxmlformats.org/officeDocument/2006/relationships/hyperlink" Target="mailto:Nicolle.Tanner@fldoe.org"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po.gov/fdsys/pkg/BILLS-114s1177enr/pdf/BILLS-114s1177enr.pdf#page=7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gpo.gov/fdsys/pkg/BILLS-114s1177enr/pdf/BILLS-114s1177enr.pdf#page=30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smtClean="0"/>
              <a:t>Equitable Services</a:t>
            </a:r>
            <a:endParaRPr altLang="en-US" dirty="0" smtClean="0"/>
          </a:p>
        </p:txBody>
      </p:sp>
      <p:sp>
        <p:nvSpPr>
          <p:cNvPr id="2" name="Text Placeholder 1"/>
          <p:cNvSpPr>
            <a:spLocks noGrp="1"/>
          </p:cNvSpPr>
          <p:nvPr>
            <p:ph type="body" idx="1"/>
          </p:nvPr>
        </p:nvSpPr>
        <p:spPr>
          <a:xfrm>
            <a:off x="970962" y="4176078"/>
            <a:ext cx="7202077" cy="1941918"/>
          </a:xfrm>
        </p:spPr>
        <p:txBody>
          <a:bodyPr/>
          <a:lstStyle/>
          <a:p>
            <a:pPr>
              <a:lnSpc>
                <a:spcPct val="100000"/>
              </a:lnSpc>
            </a:pPr>
            <a:r>
              <a:rPr lang="en-US" sz="2000" dirty="0" smtClean="0"/>
              <a:t>Sections 1117 and 8501 of the Elementary and Secondary Education Act (ESEA), as amended by the Every Student Succeeds Act (ESSA), </a:t>
            </a:r>
            <a:r>
              <a:rPr lang="en-US" sz="2000" dirty="0"/>
              <a:t>require participating local </a:t>
            </a:r>
            <a:r>
              <a:rPr lang="en-US" sz="2000" dirty="0" smtClean="0"/>
              <a:t>educational agencies </a:t>
            </a:r>
            <a:r>
              <a:rPr lang="en-US" sz="2000" dirty="0"/>
              <a:t>(</a:t>
            </a:r>
            <a:r>
              <a:rPr lang="en-US" sz="2000" dirty="0" smtClean="0"/>
              <a:t>LEAs) to </a:t>
            </a:r>
            <a:r>
              <a:rPr lang="en-US" sz="2000" dirty="0"/>
              <a:t>provide eligible </a:t>
            </a:r>
            <a:r>
              <a:rPr lang="en-US" sz="2000" dirty="0" smtClean="0"/>
              <a:t>private school </a:t>
            </a:r>
            <a:r>
              <a:rPr lang="en-US" sz="2000" dirty="0"/>
              <a:t>students, </a:t>
            </a:r>
            <a:r>
              <a:rPr lang="en-US" sz="2000" dirty="0" smtClean="0"/>
              <a:t>their teachers</a:t>
            </a:r>
            <a:r>
              <a:rPr lang="en-US" sz="2000" dirty="0"/>
              <a:t>, and </a:t>
            </a:r>
            <a:r>
              <a:rPr lang="en-US" sz="2000" dirty="0" smtClean="0"/>
              <a:t>their families  with services </a:t>
            </a:r>
            <a:r>
              <a:rPr lang="en-US" sz="2000" dirty="0"/>
              <a:t>that are equitable to </a:t>
            </a:r>
            <a:r>
              <a:rPr lang="en-US" sz="2000" dirty="0" smtClean="0"/>
              <a:t>those services </a:t>
            </a:r>
            <a:r>
              <a:rPr lang="en-US" sz="2000" dirty="0"/>
              <a:t>provided to eligible public </a:t>
            </a:r>
            <a:r>
              <a:rPr lang="en-US" sz="2000" dirty="0" smtClean="0"/>
              <a:t>school students</a:t>
            </a:r>
            <a:r>
              <a:rPr lang="en-US" sz="2000" dirty="0"/>
              <a:t>, their teachers, and their families</a:t>
            </a:r>
            <a:r>
              <a:rPr lang="en-US" sz="2000" dirty="0" smtClean="0"/>
              <a:t>.</a:t>
            </a:r>
            <a:endParaRPr lang="en-US" sz="2000" dirty="0"/>
          </a:p>
        </p:txBody>
      </p:sp>
    </p:spTree>
    <p:extLst>
      <p:ext uri="{BB962C8B-B14F-4D97-AF65-F5344CB8AC3E}">
        <p14:creationId xmlns:p14="http://schemas.microsoft.com/office/powerpoint/2010/main" val="3610795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2800" dirty="0" smtClean="0"/>
              <a:t>Ongoing Consultation </a:t>
            </a:r>
            <a:r>
              <a:rPr lang="en-US" sz="2800" dirty="0"/>
              <a:t>Efforts and Documentation</a:t>
            </a:r>
          </a:p>
        </p:txBody>
      </p:sp>
      <p:sp>
        <p:nvSpPr>
          <p:cNvPr id="3" name="Content Placeholder 2"/>
          <p:cNvSpPr>
            <a:spLocks noGrp="1"/>
          </p:cNvSpPr>
          <p:nvPr>
            <p:ph idx="1"/>
          </p:nvPr>
        </p:nvSpPr>
        <p:spPr/>
        <p:txBody>
          <a:bodyPr/>
          <a:lstStyle/>
          <a:p>
            <a:r>
              <a:rPr lang="en-US" sz="2400" dirty="0" smtClean="0"/>
              <a:t>On going consultation </a:t>
            </a:r>
            <a:r>
              <a:rPr lang="en-US" sz="2400" dirty="0"/>
              <a:t>can be conducted in person, </a:t>
            </a:r>
            <a:r>
              <a:rPr lang="en-US" sz="2400" dirty="0" smtClean="0"/>
              <a:t>via e-mails</a:t>
            </a:r>
            <a:r>
              <a:rPr lang="en-US" sz="2400" dirty="0"/>
              <a:t>, </a:t>
            </a:r>
            <a:r>
              <a:rPr lang="en-US" sz="2400" dirty="0" smtClean="0"/>
              <a:t>by mail, </a:t>
            </a:r>
            <a:r>
              <a:rPr lang="en-US" sz="2400" dirty="0"/>
              <a:t>and </a:t>
            </a:r>
            <a:r>
              <a:rPr lang="en-US" sz="2400" dirty="0" smtClean="0"/>
              <a:t>through LEA-organized meetings.</a:t>
            </a:r>
            <a:endParaRPr lang="en-US" sz="2400" dirty="0"/>
          </a:p>
          <a:p>
            <a:r>
              <a:rPr lang="en-US" sz="2400" dirty="0" smtClean="0"/>
              <a:t>It is important that LEAs document their efforts and the ongoing communication between them and the private schools. </a:t>
            </a:r>
          </a:p>
          <a:p>
            <a:r>
              <a:rPr lang="en-US" sz="2400" dirty="0" smtClean="0"/>
              <a:t>Documentation can include e-mails</a:t>
            </a:r>
            <a:r>
              <a:rPr lang="en-US" sz="2400" dirty="0"/>
              <a:t>, </a:t>
            </a:r>
            <a:r>
              <a:rPr lang="en-US" sz="2400" dirty="0" smtClean="0"/>
              <a:t>phone call logs, letters</a:t>
            </a:r>
            <a:r>
              <a:rPr lang="en-US" sz="2400" dirty="0"/>
              <a:t>, attendance </a:t>
            </a:r>
            <a:r>
              <a:rPr lang="en-US" sz="2400" dirty="0" smtClean="0"/>
              <a:t>sheets, meeting agendas, webinar information, etc.</a:t>
            </a:r>
            <a:endParaRPr lang="en-US" sz="2400" dirty="0"/>
          </a:p>
          <a:p>
            <a:endParaRPr lang="en-US" sz="2400" dirty="0"/>
          </a:p>
        </p:txBody>
      </p:sp>
    </p:spTree>
    <p:extLst>
      <p:ext uri="{BB962C8B-B14F-4D97-AF65-F5344CB8AC3E}">
        <p14:creationId xmlns:p14="http://schemas.microsoft.com/office/powerpoint/2010/main" val="3790389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29841" y="1144684"/>
            <a:ext cx="7891989" cy="647700"/>
          </a:xfrm>
        </p:spPr>
        <p:txBody>
          <a:bodyPr anchor="ctr"/>
          <a:lstStyle/>
          <a:p>
            <a:pPr algn="ctr"/>
            <a:r>
              <a:rPr lang="en-US" sz="3200" dirty="0" smtClean="0"/>
              <a:t>Written Affirmation</a:t>
            </a:r>
            <a:endParaRPr lang="en-US" sz="3200" dirty="0"/>
          </a:p>
        </p:txBody>
      </p:sp>
      <p:sp>
        <p:nvSpPr>
          <p:cNvPr id="5" name="Content Placeholder 4"/>
          <p:cNvSpPr>
            <a:spLocks noGrp="1"/>
          </p:cNvSpPr>
          <p:nvPr>
            <p:ph sz="half" idx="2"/>
          </p:nvPr>
        </p:nvSpPr>
        <p:spPr>
          <a:xfrm>
            <a:off x="629842" y="1792384"/>
            <a:ext cx="7901416" cy="4366369"/>
          </a:xfrm>
        </p:spPr>
        <p:txBody>
          <a:bodyPr/>
          <a:lstStyle/>
          <a:p>
            <a:r>
              <a:rPr lang="en-US" dirty="0" smtClean="0"/>
              <a:t>LEA must obtain written affirmation that timely and meaningful consultation occurred.</a:t>
            </a:r>
          </a:p>
          <a:p>
            <a:r>
              <a:rPr lang="en-US" dirty="0" smtClean="0"/>
              <a:t>Keep in mind that private school administrators should have the opportunity to sign a written affirmation indicating timely and meaningful consultation </a:t>
            </a:r>
            <a:r>
              <a:rPr lang="en-US" u="sng" dirty="0" smtClean="0"/>
              <a:t>did not </a:t>
            </a:r>
            <a:r>
              <a:rPr lang="en-US" dirty="0" smtClean="0"/>
              <a:t>occur, or that the program design is not equitable.</a:t>
            </a:r>
            <a:endParaRPr lang="en-US" dirty="0"/>
          </a:p>
          <a:p>
            <a:pPr marL="0" indent="0" algn="ctr">
              <a:buNone/>
            </a:pPr>
            <a:r>
              <a:rPr lang="en-US" dirty="0" smtClean="0"/>
              <a:t>LEAs will be required in the future to submit written affirmations documentation to the equitable services ombudsman every year. </a:t>
            </a:r>
            <a:endParaRPr lang="en-US" dirty="0"/>
          </a:p>
        </p:txBody>
      </p:sp>
    </p:spTree>
    <p:extLst>
      <p:ext uri="{BB962C8B-B14F-4D97-AF65-F5344CB8AC3E}">
        <p14:creationId xmlns:p14="http://schemas.microsoft.com/office/powerpoint/2010/main" val="844232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Consultation and Allocation Request</a:t>
            </a:r>
            <a:endParaRPr lang="en-US" dirty="0"/>
          </a:p>
        </p:txBody>
      </p:sp>
      <p:sp>
        <p:nvSpPr>
          <p:cNvPr id="3" name="Content Placeholder 2"/>
          <p:cNvSpPr>
            <a:spLocks noGrp="1"/>
          </p:cNvSpPr>
          <p:nvPr>
            <p:ph idx="1"/>
          </p:nvPr>
        </p:nvSpPr>
        <p:spPr/>
        <p:txBody>
          <a:bodyPr/>
          <a:lstStyle/>
          <a:p>
            <a:r>
              <a:rPr lang="en-US" dirty="0"/>
              <a:t>Section 1117(a)(4)(D) of the ESEA, as amended by the ESSA, requires that </a:t>
            </a:r>
            <a:r>
              <a:rPr lang="en-US" dirty="0" smtClean="0"/>
              <a:t>the </a:t>
            </a:r>
            <a:r>
              <a:rPr lang="en-US" dirty="0"/>
              <a:t>agreement </a:t>
            </a:r>
            <a:r>
              <a:rPr lang="en-US" dirty="0" smtClean="0"/>
              <a:t>between the LEA and private school(s) be </a:t>
            </a:r>
            <a:r>
              <a:rPr lang="en-US" dirty="0"/>
              <a:t>transmitted to the equitable services ombudsman</a:t>
            </a:r>
            <a:r>
              <a:rPr lang="en-US" dirty="0" smtClean="0"/>
              <a:t>.</a:t>
            </a:r>
          </a:p>
          <a:p>
            <a:r>
              <a:rPr lang="en-US" dirty="0"/>
              <a:t>Information requested will include: written affirmation and equitable services allocation for each applicable title program</a:t>
            </a:r>
            <a:r>
              <a:rPr lang="en-US" dirty="0" smtClean="0"/>
              <a:t>.</a:t>
            </a:r>
          </a:p>
          <a:p>
            <a:r>
              <a:rPr lang="en-US" dirty="0" smtClean="0"/>
              <a:t>LEAs will receive a memo outlining the request’s details.</a:t>
            </a:r>
            <a:endParaRPr lang="en-US" dirty="0"/>
          </a:p>
        </p:txBody>
      </p:sp>
    </p:spTree>
    <p:extLst>
      <p:ext uri="{BB962C8B-B14F-4D97-AF65-F5344CB8AC3E}">
        <p14:creationId xmlns:p14="http://schemas.microsoft.com/office/powerpoint/2010/main" val="359144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 Forward Funds</a:t>
            </a:r>
            <a:endParaRPr lang="en-US" dirty="0"/>
          </a:p>
        </p:txBody>
      </p:sp>
      <p:sp>
        <p:nvSpPr>
          <p:cNvPr id="3" name="Content Placeholder 2"/>
          <p:cNvSpPr>
            <a:spLocks noGrp="1"/>
          </p:cNvSpPr>
          <p:nvPr>
            <p:ph idx="1"/>
          </p:nvPr>
        </p:nvSpPr>
        <p:spPr/>
        <p:txBody>
          <a:bodyPr/>
          <a:lstStyle/>
          <a:p>
            <a:pPr marL="0" indent="0">
              <a:buNone/>
            </a:pPr>
            <a:r>
              <a:rPr lang="en-US" dirty="0" smtClean="0"/>
              <a:t>To </a:t>
            </a:r>
            <a:r>
              <a:rPr lang="en-US" dirty="0"/>
              <a:t>ensure that equitable services are provided in a timely manner, an LEA must obligate the funds allocated for equitable services under all applicable programs in the year for which they are </a:t>
            </a:r>
            <a:r>
              <a:rPr lang="en-US" dirty="0" smtClean="0"/>
              <a:t>appropriated </a:t>
            </a:r>
            <a:r>
              <a:rPr lang="en-US" dirty="0"/>
              <a:t>(ESEA </a:t>
            </a:r>
            <a:r>
              <a:rPr lang="en-US" u="sng" dirty="0">
                <a:hlinkClick r:id="rId2"/>
              </a:rPr>
              <a:t>sections 1117(a)(4)(B)</a:t>
            </a:r>
            <a:r>
              <a:rPr lang="en-US" dirty="0"/>
              <a:t> and </a:t>
            </a:r>
            <a:r>
              <a:rPr lang="en-US" u="sng" dirty="0">
                <a:hlinkClick r:id="rId3"/>
              </a:rPr>
              <a:t>8501(a)(4)(B</a:t>
            </a:r>
            <a:r>
              <a:rPr lang="en-US" u="sng" dirty="0" smtClean="0">
                <a:hlinkClick r:id="rId3"/>
              </a:rPr>
              <a:t>)</a:t>
            </a:r>
            <a:r>
              <a:rPr lang="en-US" dirty="0" smtClean="0"/>
              <a:t>). </a:t>
            </a:r>
            <a:endParaRPr lang="en-US" dirty="0"/>
          </a:p>
          <a:p>
            <a:pPr marL="0" indent="0">
              <a:buNone/>
            </a:pPr>
            <a:endParaRPr lang="en-US" sz="2400" dirty="0" smtClean="0"/>
          </a:p>
          <a:p>
            <a:pPr marL="0" indent="0">
              <a:buNone/>
            </a:pPr>
            <a:endParaRPr lang="en-US" sz="2400" dirty="0" smtClean="0"/>
          </a:p>
          <a:p>
            <a:pPr marL="0" indent="0">
              <a:buNone/>
            </a:pPr>
            <a:endParaRPr lang="en-US" sz="2400" dirty="0"/>
          </a:p>
          <a:p>
            <a:pPr marL="0" indent="0" algn="ctr">
              <a:buNone/>
            </a:pPr>
            <a:r>
              <a:rPr lang="en-US" sz="2000" dirty="0" smtClean="0"/>
              <a:t>Contact the equitable services ombudsman if you have questions or concerns about this requirement.</a:t>
            </a:r>
            <a:endParaRPr lang="en-US" sz="2000" dirty="0"/>
          </a:p>
        </p:txBody>
      </p:sp>
    </p:spTree>
    <p:extLst>
      <p:ext uri="{BB962C8B-B14F-4D97-AF65-F5344CB8AC3E}">
        <p14:creationId xmlns:p14="http://schemas.microsoft.com/office/powerpoint/2010/main" val="1119818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pPr algn="ctr"/>
            <a:r>
              <a:rPr lang="en-US" dirty="0" smtClean="0"/>
              <a:t>Equitable Services Website</a:t>
            </a:r>
            <a:endParaRPr lang="en-US" dirty="0"/>
          </a:p>
        </p:txBody>
      </p:sp>
      <p:sp>
        <p:nvSpPr>
          <p:cNvPr id="7" name="Content Placeholder 6"/>
          <p:cNvSpPr>
            <a:spLocks noGrp="1"/>
          </p:cNvSpPr>
          <p:nvPr>
            <p:ph idx="1"/>
          </p:nvPr>
        </p:nvSpPr>
        <p:spPr/>
        <p:txBody>
          <a:bodyPr/>
          <a:lstStyle/>
          <a:p>
            <a:pPr marL="0" indent="0">
              <a:buNone/>
            </a:pPr>
            <a:r>
              <a:rPr lang="en-US" dirty="0" smtClean="0"/>
              <a:t>We have created a page for equitable services within the department’s website. We will be adding recourses, allocations, and other information as these become available.</a:t>
            </a:r>
          </a:p>
          <a:p>
            <a:pPr marL="0" indent="0">
              <a:buNone/>
            </a:pPr>
            <a:endParaRPr lang="en-US" dirty="0"/>
          </a:p>
          <a:p>
            <a:pPr marL="0" indent="0" algn="ctr">
              <a:buNone/>
            </a:pPr>
            <a:r>
              <a:rPr lang="en-US" dirty="0" smtClean="0">
                <a:hlinkClick r:id="rId2"/>
              </a:rPr>
              <a:t>www.fldoe.org/finance/equitable-services/</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6205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Coming soon…</a:t>
            </a:r>
            <a:endParaRPr lang="en-US" dirty="0"/>
          </a:p>
        </p:txBody>
      </p:sp>
      <p:sp>
        <p:nvSpPr>
          <p:cNvPr id="4" name="Content Placeholder 3"/>
          <p:cNvSpPr>
            <a:spLocks noGrp="1"/>
          </p:cNvSpPr>
          <p:nvPr>
            <p:ph idx="1"/>
          </p:nvPr>
        </p:nvSpPr>
        <p:spPr/>
        <p:txBody>
          <a:bodyPr/>
          <a:lstStyle/>
          <a:p>
            <a:r>
              <a:rPr lang="en-US" dirty="0"/>
              <a:t>21</a:t>
            </a:r>
            <a:r>
              <a:rPr lang="en-US" baseline="30000" dirty="0"/>
              <a:t>st</a:t>
            </a:r>
            <a:r>
              <a:rPr lang="en-US" dirty="0"/>
              <a:t> CCLC conference (</a:t>
            </a:r>
            <a:r>
              <a:rPr lang="en-US" dirty="0" smtClean="0"/>
              <a:t>6/27-6/28</a:t>
            </a:r>
            <a:r>
              <a:rPr lang="en-US" dirty="0"/>
              <a:t>) in Orlando;</a:t>
            </a:r>
          </a:p>
          <a:p>
            <a:r>
              <a:rPr lang="en-US" dirty="0" smtClean="0"/>
              <a:t>Complaint </a:t>
            </a:r>
            <a:r>
              <a:rPr lang="en-US" dirty="0"/>
              <a:t>process;</a:t>
            </a:r>
          </a:p>
          <a:p>
            <a:r>
              <a:rPr lang="en-US" dirty="0" smtClean="0"/>
              <a:t>Consultation and allocation data request; and</a:t>
            </a:r>
          </a:p>
          <a:p>
            <a:r>
              <a:rPr lang="en-US" dirty="0" smtClean="0"/>
              <a:t>Equitable services resources.</a:t>
            </a:r>
          </a:p>
        </p:txBody>
      </p:sp>
    </p:spTree>
    <p:extLst>
      <p:ext uri="{BB962C8B-B14F-4D97-AF65-F5344CB8AC3E}">
        <p14:creationId xmlns:p14="http://schemas.microsoft.com/office/powerpoint/2010/main" val="3170794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1093" y="4421170"/>
            <a:ext cx="5552387" cy="1292662"/>
          </a:xfrm>
          <a:prstGeom prst="rect">
            <a:avLst/>
          </a:prstGeom>
          <a:noFill/>
        </p:spPr>
        <p:txBody>
          <a:bodyPr wrap="square" rtlCol="0">
            <a:spAutoFit/>
          </a:bodyPr>
          <a:lstStyle/>
          <a:p>
            <a:pPr algn="ctr"/>
            <a:r>
              <a:rPr lang="en-US" sz="2400" dirty="0" smtClean="0"/>
              <a:t>Nicolle Tanner</a:t>
            </a:r>
          </a:p>
          <a:p>
            <a:pPr algn="ctr"/>
            <a:r>
              <a:rPr lang="en-US" dirty="0" smtClean="0"/>
              <a:t>Equitable Services Ombudsman</a:t>
            </a:r>
          </a:p>
          <a:p>
            <a:pPr algn="ctr"/>
            <a:r>
              <a:rPr lang="en-US" dirty="0" smtClean="0">
                <a:hlinkClick r:id="rId2"/>
              </a:rPr>
              <a:t>Nicolle.Tanner@fldoe.org</a:t>
            </a:r>
            <a:r>
              <a:rPr lang="en-US" dirty="0" smtClean="0"/>
              <a:t> </a:t>
            </a:r>
          </a:p>
          <a:p>
            <a:pPr algn="ctr"/>
            <a:r>
              <a:rPr lang="en-US" dirty="0" smtClean="0"/>
              <a:t>850-245-9349 (Office)</a:t>
            </a:r>
            <a:endParaRPr lang="en-US" dirty="0"/>
          </a:p>
        </p:txBody>
      </p:sp>
      <p:sp>
        <p:nvSpPr>
          <p:cNvPr id="4" name="TextBox 3">
            <a:hlinkClick r:id="rId3"/>
          </p:cNvPr>
          <p:cNvSpPr txBox="1"/>
          <p:nvPr/>
        </p:nvSpPr>
        <p:spPr>
          <a:xfrm>
            <a:off x="2102176" y="3715339"/>
            <a:ext cx="500563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4379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ESSA’s Equitable Services Requirements</a:t>
            </a:r>
            <a:endParaRPr lang="en-US" dirty="0"/>
          </a:p>
        </p:txBody>
      </p:sp>
      <p:sp>
        <p:nvSpPr>
          <p:cNvPr id="3" name="Content Placeholder 2"/>
          <p:cNvSpPr>
            <a:spLocks noGrp="1"/>
          </p:cNvSpPr>
          <p:nvPr>
            <p:ph idx="1"/>
          </p:nvPr>
        </p:nvSpPr>
        <p:spPr>
          <a:xfrm>
            <a:off x="628650" y="1687286"/>
            <a:ext cx="7886700" cy="4788928"/>
          </a:xfrm>
        </p:spPr>
        <p:txBody>
          <a:bodyPr/>
          <a:lstStyle/>
          <a:p>
            <a:pPr marL="0" indent="0">
              <a:lnSpc>
                <a:spcPct val="100000"/>
              </a:lnSpc>
              <a:spcBef>
                <a:spcPts val="600"/>
              </a:spcBef>
              <a:buNone/>
            </a:pPr>
            <a:r>
              <a:rPr lang="en-US" sz="2400" b="1" dirty="0" smtClean="0"/>
              <a:t>Section 1117:</a:t>
            </a:r>
          </a:p>
          <a:p>
            <a:pPr>
              <a:lnSpc>
                <a:spcPct val="100000"/>
              </a:lnSpc>
              <a:spcBef>
                <a:spcPts val="600"/>
              </a:spcBef>
            </a:pPr>
            <a:r>
              <a:rPr lang="en-US" sz="2400" dirty="0" smtClean="0"/>
              <a:t>Title I Part A - Academic Achievement of At-Risk Students</a:t>
            </a:r>
          </a:p>
          <a:p>
            <a:pPr marL="0" indent="0">
              <a:lnSpc>
                <a:spcPct val="100000"/>
              </a:lnSpc>
              <a:spcBef>
                <a:spcPts val="600"/>
              </a:spcBef>
              <a:buNone/>
            </a:pPr>
            <a:endParaRPr lang="en-US" sz="2400" dirty="0" smtClean="0"/>
          </a:p>
          <a:p>
            <a:pPr marL="0" indent="0">
              <a:lnSpc>
                <a:spcPct val="100000"/>
              </a:lnSpc>
              <a:spcBef>
                <a:spcPts val="600"/>
              </a:spcBef>
              <a:buNone/>
            </a:pPr>
            <a:r>
              <a:rPr lang="en-US" sz="2400" b="1" dirty="0" smtClean="0"/>
              <a:t>Section 8501:</a:t>
            </a:r>
          </a:p>
          <a:p>
            <a:pPr>
              <a:lnSpc>
                <a:spcPct val="100000"/>
              </a:lnSpc>
              <a:spcBef>
                <a:spcPts val="600"/>
              </a:spcBef>
            </a:pPr>
            <a:r>
              <a:rPr lang="en-US" sz="2400" dirty="0" smtClean="0"/>
              <a:t>Title I Part C - Education of Migratory Children</a:t>
            </a:r>
          </a:p>
          <a:p>
            <a:pPr>
              <a:lnSpc>
                <a:spcPct val="100000"/>
              </a:lnSpc>
              <a:spcBef>
                <a:spcPts val="600"/>
              </a:spcBef>
            </a:pPr>
            <a:r>
              <a:rPr lang="en-US" sz="2400" dirty="0" smtClean="0"/>
              <a:t>Title II Part A - Supporting Effective Instruction</a:t>
            </a:r>
          </a:p>
          <a:p>
            <a:pPr>
              <a:lnSpc>
                <a:spcPct val="100000"/>
              </a:lnSpc>
              <a:spcBef>
                <a:spcPts val="600"/>
              </a:spcBef>
            </a:pPr>
            <a:r>
              <a:rPr lang="en-US" sz="2400" dirty="0" smtClean="0"/>
              <a:t>Title III Part A - Language Instruction for Limited English Proficient and Immigrant Students</a:t>
            </a:r>
          </a:p>
          <a:p>
            <a:pPr>
              <a:lnSpc>
                <a:spcPct val="100000"/>
              </a:lnSpc>
              <a:spcBef>
                <a:spcPts val="600"/>
              </a:spcBef>
            </a:pPr>
            <a:r>
              <a:rPr lang="en-US" sz="2400" dirty="0" smtClean="0"/>
              <a:t>Title IV Part  A - Student Support and Academic Enrichment</a:t>
            </a:r>
          </a:p>
          <a:p>
            <a:pPr>
              <a:lnSpc>
                <a:spcPct val="100000"/>
              </a:lnSpc>
              <a:spcBef>
                <a:spcPts val="600"/>
              </a:spcBef>
            </a:pPr>
            <a:r>
              <a:rPr lang="en-US" sz="2400" dirty="0" smtClean="0"/>
              <a:t>Title IV Part  B - 21</a:t>
            </a:r>
            <a:r>
              <a:rPr lang="en-US" sz="2400" baseline="30000" dirty="0" smtClean="0"/>
              <a:t>st</a:t>
            </a:r>
            <a:r>
              <a:rPr lang="en-US" sz="2400" dirty="0" smtClean="0"/>
              <a:t> Century Community Learning Centers (CCLC)</a:t>
            </a:r>
          </a:p>
          <a:p>
            <a:endParaRPr lang="en-US" sz="2400" dirty="0"/>
          </a:p>
        </p:txBody>
      </p:sp>
    </p:spTree>
    <p:extLst>
      <p:ext uri="{BB962C8B-B14F-4D97-AF65-F5344CB8AC3E}">
        <p14:creationId xmlns:p14="http://schemas.microsoft.com/office/powerpoint/2010/main" val="3926672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Timely Allocations</a:t>
            </a:r>
            <a:endParaRPr lang="en-US" dirty="0"/>
          </a:p>
        </p:txBody>
      </p:sp>
      <p:sp>
        <p:nvSpPr>
          <p:cNvPr id="3" name="Text Placeholder 2"/>
          <p:cNvSpPr>
            <a:spLocks noGrp="1"/>
          </p:cNvSpPr>
          <p:nvPr>
            <p:ph idx="1"/>
          </p:nvPr>
        </p:nvSpPr>
        <p:spPr>
          <a:xfrm>
            <a:off x="628650" y="1763486"/>
            <a:ext cx="7886700" cy="4497615"/>
          </a:xfrm>
        </p:spPr>
        <p:txBody>
          <a:bodyPr/>
          <a:lstStyle/>
          <a:p>
            <a:r>
              <a:rPr lang="en-US" sz="2400" dirty="0" smtClean="0"/>
              <a:t>Private </a:t>
            </a:r>
            <a:r>
              <a:rPr lang="en-US" sz="2400" dirty="0"/>
              <a:t>schools </a:t>
            </a:r>
            <a:r>
              <a:rPr lang="en-US" sz="2400" dirty="0" smtClean="0"/>
              <a:t>must have </a:t>
            </a:r>
            <a:r>
              <a:rPr lang="en-US" sz="2400" dirty="0"/>
              <a:t>equitable access to advance, preliminary, and final funds, just as the LEA </a:t>
            </a:r>
            <a:r>
              <a:rPr lang="en-US" sz="2400" dirty="0" smtClean="0"/>
              <a:t>does. </a:t>
            </a:r>
          </a:p>
          <a:p>
            <a:r>
              <a:rPr lang="en-US" sz="2400" dirty="0" smtClean="0"/>
              <a:t>The LEA should </a:t>
            </a:r>
            <a:r>
              <a:rPr lang="en-US" sz="2400" u="sng" dirty="0" smtClean="0"/>
              <a:t>not</a:t>
            </a:r>
            <a:r>
              <a:rPr lang="en-US" sz="2400" dirty="0" smtClean="0"/>
              <a:t> withhold allocation amounts from private schools at any time.</a:t>
            </a:r>
          </a:p>
          <a:p>
            <a:r>
              <a:rPr lang="en-US" sz="2400" dirty="0"/>
              <a:t>To ensure that equitable services are provided in a timely manner, an LEA must obligate the funds allocated for equitable services under all applicable programs in the year for which they are appropriated </a:t>
            </a:r>
            <a:r>
              <a:rPr lang="en-US" sz="2400" dirty="0" smtClean="0"/>
              <a:t>(</a:t>
            </a:r>
            <a:r>
              <a:rPr lang="en-US" sz="2400" u="sng" dirty="0" smtClean="0">
                <a:hlinkClick r:id="rId3"/>
              </a:rPr>
              <a:t>Sections 1117(a)(4)(B)</a:t>
            </a:r>
            <a:r>
              <a:rPr lang="en-US" sz="2400" dirty="0" smtClean="0"/>
              <a:t> and </a:t>
            </a:r>
            <a:r>
              <a:rPr lang="en-US" sz="2400" u="sng" dirty="0">
                <a:hlinkClick r:id="rId4"/>
              </a:rPr>
              <a:t>8501(a)(4)(</a:t>
            </a:r>
            <a:r>
              <a:rPr lang="en-US" sz="2400" u="sng" dirty="0" smtClean="0">
                <a:hlinkClick r:id="rId4"/>
              </a:rPr>
              <a:t>B)</a:t>
            </a:r>
            <a:r>
              <a:rPr lang="en-US" sz="2400" dirty="0" smtClean="0"/>
              <a:t>, ESEA). </a:t>
            </a:r>
            <a:endParaRPr lang="en-US" sz="2400" dirty="0"/>
          </a:p>
        </p:txBody>
      </p:sp>
    </p:spTree>
    <p:extLst>
      <p:ext uri="{BB962C8B-B14F-4D97-AF65-F5344CB8AC3E}">
        <p14:creationId xmlns:p14="http://schemas.microsoft.com/office/powerpoint/2010/main" val="1299781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knowledge</a:t>
            </a:r>
            <a:endParaRPr lang="en-US" dirty="0"/>
          </a:p>
        </p:txBody>
      </p:sp>
      <p:sp>
        <p:nvSpPr>
          <p:cNvPr id="3" name="Content Placeholder 2"/>
          <p:cNvSpPr>
            <a:spLocks noGrp="1"/>
          </p:cNvSpPr>
          <p:nvPr>
            <p:ph type="body" idx="1"/>
          </p:nvPr>
        </p:nvSpPr>
        <p:spPr/>
        <p:txBody>
          <a:bodyPr/>
          <a:lstStyle/>
          <a:p>
            <a:pPr algn="ctr"/>
            <a:r>
              <a:rPr lang="en-US" dirty="0"/>
              <a:t>When </a:t>
            </a:r>
            <a:r>
              <a:rPr lang="en-US" dirty="0" smtClean="0"/>
              <a:t>should an LEA provide a private school access </a:t>
            </a:r>
            <a:r>
              <a:rPr lang="en-US" dirty="0"/>
              <a:t>to </a:t>
            </a:r>
            <a:r>
              <a:rPr lang="en-US" dirty="0" smtClean="0"/>
              <a:t>their allocation?</a:t>
            </a:r>
            <a:endParaRPr lang="en-US" dirty="0"/>
          </a:p>
        </p:txBody>
      </p:sp>
    </p:spTree>
    <p:extLst>
      <p:ext uri="{BB962C8B-B14F-4D97-AF65-F5344CB8AC3E}">
        <p14:creationId xmlns:p14="http://schemas.microsoft.com/office/powerpoint/2010/main" val="269988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29842" y="1852274"/>
            <a:ext cx="3868340" cy="647700"/>
          </a:xfrm>
        </p:spPr>
        <p:txBody>
          <a:bodyPr anchor="ctr"/>
          <a:lstStyle/>
          <a:p>
            <a:pPr algn="ctr"/>
            <a:r>
              <a:rPr lang="en-US" sz="2800" dirty="0" smtClean="0"/>
              <a:t>Consultation should</a:t>
            </a:r>
            <a:endParaRPr lang="en-US" sz="2800" dirty="0"/>
          </a:p>
        </p:txBody>
      </p:sp>
      <p:sp>
        <p:nvSpPr>
          <p:cNvPr id="9" name="Content Placeholder 8"/>
          <p:cNvSpPr>
            <a:spLocks noGrp="1"/>
          </p:cNvSpPr>
          <p:nvPr>
            <p:ph sz="half" idx="2"/>
          </p:nvPr>
        </p:nvSpPr>
        <p:spPr>
          <a:xfrm>
            <a:off x="629842" y="2612570"/>
            <a:ext cx="3868340" cy="3712029"/>
          </a:xfrm>
          <a:ln>
            <a:noFill/>
          </a:ln>
        </p:spPr>
        <p:txBody>
          <a:bodyPr/>
          <a:lstStyle/>
          <a:p>
            <a:pPr marL="0" indent="0">
              <a:buNone/>
            </a:pPr>
            <a:r>
              <a:rPr lang="en-US" sz="2400" dirty="0"/>
              <a:t>p</a:t>
            </a:r>
            <a:r>
              <a:rPr lang="en-US" sz="2400" dirty="0" smtClean="0"/>
              <a:t>rovide ample time and genuine opportunity: </a:t>
            </a:r>
          </a:p>
          <a:p>
            <a:r>
              <a:rPr lang="en-US" sz="2400" dirty="0" smtClean="0"/>
              <a:t>for all parties to express their views,</a:t>
            </a:r>
          </a:p>
          <a:p>
            <a:r>
              <a:rPr lang="en-US" sz="2400" dirty="0"/>
              <a:t>t</a:t>
            </a:r>
            <a:r>
              <a:rPr lang="en-US" sz="2400" dirty="0" smtClean="0"/>
              <a:t>o have their views seriously considered, and</a:t>
            </a:r>
          </a:p>
          <a:p>
            <a:r>
              <a:rPr lang="en-US" sz="2400" dirty="0"/>
              <a:t>t</a:t>
            </a:r>
            <a:r>
              <a:rPr lang="en-US" sz="2400" dirty="0" smtClean="0"/>
              <a:t>o discuss viable options for ensuring equitable participation.</a:t>
            </a:r>
            <a:endParaRPr lang="en-US" sz="2400" dirty="0"/>
          </a:p>
        </p:txBody>
      </p:sp>
      <p:sp>
        <p:nvSpPr>
          <p:cNvPr id="10" name="Text Placeholder 9"/>
          <p:cNvSpPr>
            <a:spLocks noGrp="1"/>
          </p:cNvSpPr>
          <p:nvPr>
            <p:ph type="body" sz="quarter" idx="3"/>
          </p:nvPr>
        </p:nvSpPr>
        <p:spPr>
          <a:xfrm>
            <a:off x="4629150" y="1852275"/>
            <a:ext cx="3887391" cy="647699"/>
          </a:xfrm>
        </p:spPr>
        <p:txBody>
          <a:bodyPr anchor="ctr"/>
          <a:lstStyle/>
          <a:p>
            <a:pPr algn="ctr"/>
            <a:r>
              <a:rPr lang="en-US" sz="2800" dirty="0" smtClean="0"/>
              <a:t>Consultation should </a:t>
            </a:r>
            <a:r>
              <a:rPr lang="en-US" sz="2800" u="sng" dirty="0" smtClean="0"/>
              <a:t>not</a:t>
            </a:r>
            <a:endParaRPr lang="en-US" sz="2800" u="sng" dirty="0"/>
          </a:p>
        </p:txBody>
      </p:sp>
      <p:sp>
        <p:nvSpPr>
          <p:cNvPr id="11" name="Content Placeholder 10"/>
          <p:cNvSpPr>
            <a:spLocks noGrp="1"/>
          </p:cNvSpPr>
          <p:nvPr>
            <p:ph sz="quarter" idx="4"/>
          </p:nvPr>
        </p:nvSpPr>
        <p:spPr>
          <a:xfrm>
            <a:off x="4629150" y="2601686"/>
            <a:ext cx="3887391" cy="3733800"/>
          </a:xfrm>
          <a:ln>
            <a:noFill/>
          </a:ln>
        </p:spPr>
        <p:txBody>
          <a:bodyPr/>
          <a:lstStyle/>
          <a:p>
            <a:pPr marL="0" indent="0">
              <a:buNone/>
            </a:pPr>
            <a:r>
              <a:rPr lang="en-US" sz="2400" dirty="0"/>
              <a:t>i</a:t>
            </a:r>
            <a:r>
              <a:rPr lang="en-US" sz="2400" dirty="0" smtClean="0"/>
              <a:t>nclude pre-determined program decisions with no input from all parties, such as:</a:t>
            </a:r>
          </a:p>
          <a:p>
            <a:r>
              <a:rPr lang="en-US" sz="2400" dirty="0" smtClean="0"/>
              <a:t>already established </a:t>
            </a:r>
            <a:r>
              <a:rPr lang="en-US" sz="2400" dirty="0"/>
              <a:t>t</a:t>
            </a:r>
            <a:r>
              <a:rPr lang="en-US" sz="2400" dirty="0" smtClean="0"/>
              <a:t>hird party contract,</a:t>
            </a:r>
          </a:p>
          <a:p>
            <a:r>
              <a:rPr lang="en-US" sz="2400" dirty="0"/>
              <a:t>a</a:t>
            </a:r>
            <a:r>
              <a:rPr lang="en-US" sz="2400" dirty="0" smtClean="0"/>
              <a:t>lready determined services, and</a:t>
            </a:r>
          </a:p>
          <a:p>
            <a:r>
              <a:rPr lang="en-US" sz="2400" dirty="0"/>
              <a:t>a</a:t>
            </a:r>
            <a:r>
              <a:rPr lang="en-US" sz="2400" dirty="0" smtClean="0"/>
              <a:t>lready established timelines.</a:t>
            </a:r>
          </a:p>
        </p:txBody>
      </p:sp>
      <p:sp>
        <p:nvSpPr>
          <p:cNvPr id="6" name="Title 1"/>
          <p:cNvSpPr txBox="1">
            <a:spLocks/>
          </p:cNvSpPr>
          <p:nvPr/>
        </p:nvSpPr>
        <p:spPr>
          <a:xfrm>
            <a:off x="628650" y="966788"/>
            <a:ext cx="7886700" cy="793750"/>
          </a:xfrm>
          <a:prstGeom prst="rect">
            <a:avLst/>
          </a:prstGeom>
        </p:spPr>
        <p:txBody>
          <a:bodyPr anchor="ctr">
            <a:normAutofit/>
          </a:bodyP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a:lstStyle>
          <a:p>
            <a:pPr algn="ctr"/>
            <a:r>
              <a:rPr lang="en-US" dirty="0" smtClean="0"/>
              <a:t>Timely and Meaningful Consultation</a:t>
            </a:r>
            <a:endParaRPr lang="en-US" dirty="0"/>
          </a:p>
        </p:txBody>
      </p:sp>
    </p:spTree>
    <p:extLst>
      <p:ext uri="{BB962C8B-B14F-4D97-AF65-F5344CB8AC3E}">
        <p14:creationId xmlns:p14="http://schemas.microsoft.com/office/powerpoint/2010/main" val="177584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Test your knowledge</a:t>
            </a:r>
            <a:endParaRPr lang="en-US" dirty="0"/>
          </a:p>
        </p:txBody>
      </p:sp>
      <p:sp>
        <p:nvSpPr>
          <p:cNvPr id="7" name="Text Placeholder 6"/>
          <p:cNvSpPr>
            <a:spLocks noGrp="1"/>
          </p:cNvSpPr>
          <p:nvPr>
            <p:ph type="body" idx="1"/>
          </p:nvPr>
        </p:nvSpPr>
        <p:spPr/>
        <p:txBody>
          <a:bodyPr/>
          <a:lstStyle/>
          <a:p>
            <a:pPr algn="ctr"/>
            <a:r>
              <a:rPr lang="en-US" dirty="0"/>
              <a:t>What is the goal of consultation?</a:t>
            </a:r>
          </a:p>
        </p:txBody>
      </p:sp>
    </p:spTree>
    <p:extLst>
      <p:ext uri="{BB962C8B-B14F-4D97-AF65-F5344CB8AC3E}">
        <p14:creationId xmlns:p14="http://schemas.microsoft.com/office/powerpoint/2010/main" val="320552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dirty="0" smtClean="0"/>
              <a:t>Consultation topics must include:</a:t>
            </a:r>
            <a:endParaRPr lang="en-US" dirty="0"/>
          </a:p>
        </p:txBody>
      </p:sp>
      <p:sp>
        <p:nvSpPr>
          <p:cNvPr id="7" name="Content Placeholder 6"/>
          <p:cNvSpPr>
            <a:spLocks noGrp="1"/>
          </p:cNvSpPr>
          <p:nvPr>
            <p:ph idx="1"/>
          </p:nvPr>
        </p:nvSpPr>
        <p:spPr>
          <a:xfrm>
            <a:off x="628650" y="1687286"/>
            <a:ext cx="7886700" cy="4572000"/>
          </a:xfrm>
        </p:spPr>
        <p:txBody>
          <a:bodyPr/>
          <a:lstStyle/>
          <a:p>
            <a:r>
              <a:rPr lang="en-US" sz="1800" dirty="0" smtClean="0"/>
              <a:t>How LEA will identify the needs of eligible private school children;</a:t>
            </a:r>
          </a:p>
          <a:p>
            <a:r>
              <a:rPr lang="en-US" sz="1800" dirty="0"/>
              <a:t>The method or sources of poverty data (Title I Part A only);</a:t>
            </a:r>
          </a:p>
          <a:p>
            <a:r>
              <a:rPr lang="en-US" sz="1800" dirty="0" smtClean="0"/>
              <a:t>What services will LEA offer and how, where, when, and by whom will those be provided (including delivery of services and whether a third-party contractor will be used);</a:t>
            </a:r>
          </a:p>
          <a:p>
            <a:r>
              <a:rPr lang="en-US" sz="1800" dirty="0"/>
              <a:t>The size and scope of the equitable services that the LEA will provide;</a:t>
            </a:r>
          </a:p>
          <a:p>
            <a:r>
              <a:rPr lang="en-US" sz="1800" dirty="0" smtClean="0"/>
              <a:t>How will the LEA academically assess services and how will those results be used to improve services;</a:t>
            </a:r>
          </a:p>
          <a:p>
            <a:r>
              <a:rPr lang="en-US" sz="1800" dirty="0" smtClean="0"/>
              <a:t>How, if LEA disagrees with private school officials regarding provision of equitable services, the LEA will provide notice, an analysis, and reasons to the private school officials;</a:t>
            </a:r>
          </a:p>
          <a:p>
            <a:r>
              <a:rPr lang="en-US" sz="1800" dirty="0" smtClean="0"/>
              <a:t>Whether to provide funding through a “pool of funds” or with the proportion of funds allocated under this section;</a:t>
            </a:r>
          </a:p>
          <a:p>
            <a:r>
              <a:rPr lang="en-US" sz="1800" dirty="0" smtClean="0"/>
              <a:t>Whether to consolidate and use Title I Part A funds in coordination with funds from other eligible programs that are dedicated to providing equitable services to private school students.</a:t>
            </a:r>
          </a:p>
          <a:p>
            <a:endParaRPr lang="en-US" sz="2600" dirty="0"/>
          </a:p>
        </p:txBody>
      </p:sp>
    </p:spTree>
    <p:extLst>
      <p:ext uri="{BB962C8B-B14F-4D97-AF65-F5344CB8AC3E}">
        <p14:creationId xmlns:p14="http://schemas.microsoft.com/office/powerpoint/2010/main" val="1594291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9788"/>
            <a:ext cx="7886700" cy="793750"/>
          </a:xfrm>
        </p:spPr>
        <p:txBody>
          <a:bodyPr anchor="ctr"/>
          <a:lstStyle/>
          <a:p>
            <a:r>
              <a:rPr lang="en-US" dirty="0" smtClean="0"/>
              <a:t>Suggested Timeline </a:t>
            </a:r>
            <a:r>
              <a:rPr lang="en-US" dirty="0"/>
              <a:t>for Equitable Services</a:t>
            </a:r>
          </a:p>
        </p:txBody>
      </p:sp>
      <p:graphicFrame>
        <p:nvGraphicFramePr>
          <p:cNvPr id="4" name="Diagram 3"/>
          <p:cNvGraphicFramePr/>
          <p:nvPr>
            <p:extLst>
              <p:ext uri="{D42A27DB-BD31-4B8C-83A1-F6EECF244321}">
                <p14:modId xmlns:p14="http://schemas.microsoft.com/office/powerpoint/2010/main" val="2661570398"/>
              </p:ext>
            </p:extLst>
          </p:nvPr>
        </p:nvGraphicFramePr>
        <p:xfrm>
          <a:off x="139701" y="1684866"/>
          <a:ext cx="8891538" cy="410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flipV="1">
            <a:off x="728274" y="3318329"/>
            <a:ext cx="0" cy="220486"/>
          </a:xfrm>
          <a:prstGeom prst="line">
            <a:avLst/>
          </a:prstGeom>
          <a:ln w="381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245412" y="3318329"/>
            <a:ext cx="0" cy="220486"/>
          </a:xfrm>
          <a:prstGeom prst="line">
            <a:avLst/>
          </a:prstGeom>
          <a:ln w="381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288300" y="3318329"/>
            <a:ext cx="0" cy="220486"/>
          </a:xfrm>
          <a:prstGeom prst="line">
            <a:avLst/>
          </a:prstGeom>
          <a:ln w="381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452742" y="3323771"/>
            <a:ext cx="0" cy="209601"/>
          </a:xfrm>
          <a:prstGeom prst="line">
            <a:avLst/>
          </a:prstGeom>
          <a:ln w="381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311556" y="3940629"/>
            <a:ext cx="0" cy="220486"/>
          </a:xfrm>
          <a:prstGeom prst="line">
            <a:avLst/>
          </a:prstGeom>
          <a:ln w="38100">
            <a:solidFill>
              <a:srgbClr val="CD9D2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304956" y="3940629"/>
            <a:ext cx="0" cy="166551"/>
          </a:xfrm>
          <a:prstGeom prst="line">
            <a:avLst/>
          </a:prstGeom>
          <a:ln w="38100">
            <a:solidFill>
              <a:srgbClr val="CD9D2C"/>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143000" y="4161115"/>
            <a:ext cx="1587500" cy="2277785"/>
          </a:xfrm>
          <a:prstGeom prst="rect">
            <a:avLst/>
          </a:prstGeom>
          <a:noFill/>
          <a:ln w="28575">
            <a:solidFill>
              <a:srgbClr val="CD9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flipV="1">
            <a:off x="1907831" y="3940629"/>
            <a:ext cx="0" cy="220486"/>
          </a:xfrm>
          <a:prstGeom prst="line">
            <a:avLst/>
          </a:prstGeom>
          <a:ln w="38100">
            <a:solidFill>
              <a:srgbClr val="CD9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727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568882" y="2302924"/>
            <a:ext cx="3868340" cy="647700"/>
          </a:xfrm>
        </p:spPr>
        <p:txBody>
          <a:bodyPr anchor="ctr"/>
          <a:lstStyle/>
          <a:p>
            <a:r>
              <a:rPr lang="en-US" dirty="0" smtClean="0"/>
              <a:t>Administrative costs may…</a:t>
            </a:r>
            <a:endParaRPr lang="en-US" dirty="0"/>
          </a:p>
        </p:txBody>
      </p:sp>
      <p:sp>
        <p:nvSpPr>
          <p:cNvPr id="11" name="Content Placeholder 10"/>
          <p:cNvSpPr>
            <a:spLocks noGrp="1"/>
          </p:cNvSpPr>
          <p:nvPr>
            <p:ph sz="half" idx="2"/>
          </p:nvPr>
        </p:nvSpPr>
        <p:spPr>
          <a:xfrm>
            <a:off x="568882" y="2950625"/>
            <a:ext cx="3868340" cy="3008216"/>
          </a:xfrm>
        </p:spPr>
        <p:txBody>
          <a:bodyPr/>
          <a:lstStyle/>
          <a:p>
            <a:endParaRPr lang="en-US" sz="2400" dirty="0" smtClean="0"/>
          </a:p>
          <a:p>
            <a:r>
              <a:rPr lang="en-US" sz="2400" dirty="0" smtClean="0"/>
              <a:t>include </a:t>
            </a:r>
            <a:r>
              <a:rPr lang="en-US" sz="2400" dirty="0"/>
              <a:t>portions of salaried positions related to the running of the </a:t>
            </a:r>
            <a:r>
              <a:rPr lang="en-US" sz="2400" dirty="0" smtClean="0"/>
              <a:t>grant; and</a:t>
            </a:r>
          </a:p>
          <a:p>
            <a:r>
              <a:rPr lang="en-US" sz="2400" dirty="0"/>
              <a:t>i</a:t>
            </a:r>
            <a:r>
              <a:rPr lang="en-US" sz="2400" dirty="0" smtClean="0"/>
              <a:t>t also </a:t>
            </a:r>
            <a:r>
              <a:rPr lang="en-US" sz="2400" dirty="0"/>
              <a:t>includes the LEAs indirect cost </a:t>
            </a:r>
            <a:r>
              <a:rPr lang="en-US" sz="2400" dirty="0" smtClean="0"/>
              <a:t>amount.</a:t>
            </a:r>
            <a:endParaRPr lang="en-US" sz="2400" dirty="0"/>
          </a:p>
        </p:txBody>
      </p:sp>
      <p:sp>
        <p:nvSpPr>
          <p:cNvPr id="12" name="Text Placeholder 11"/>
          <p:cNvSpPr>
            <a:spLocks noGrp="1"/>
          </p:cNvSpPr>
          <p:nvPr>
            <p:ph type="body" sz="quarter" idx="3"/>
          </p:nvPr>
        </p:nvSpPr>
        <p:spPr>
          <a:xfrm>
            <a:off x="4568190" y="2302925"/>
            <a:ext cx="4194810" cy="647699"/>
          </a:xfrm>
        </p:spPr>
        <p:txBody>
          <a:bodyPr anchor="ctr"/>
          <a:lstStyle/>
          <a:p>
            <a:r>
              <a:rPr lang="en-US" dirty="0"/>
              <a:t>Administrative costs </a:t>
            </a:r>
            <a:r>
              <a:rPr lang="en-US" dirty="0" smtClean="0"/>
              <a:t>may </a:t>
            </a:r>
            <a:r>
              <a:rPr lang="en-US" u="sng" dirty="0" smtClean="0"/>
              <a:t>not</a:t>
            </a:r>
            <a:r>
              <a:rPr lang="en-US" dirty="0" smtClean="0"/>
              <a:t>…</a:t>
            </a:r>
            <a:endParaRPr lang="en-US" dirty="0"/>
          </a:p>
        </p:txBody>
      </p:sp>
      <p:sp>
        <p:nvSpPr>
          <p:cNvPr id="13" name="Content Placeholder 12"/>
          <p:cNvSpPr>
            <a:spLocks noGrp="1"/>
          </p:cNvSpPr>
          <p:nvPr>
            <p:ph sz="quarter" idx="4"/>
          </p:nvPr>
        </p:nvSpPr>
        <p:spPr>
          <a:xfrm>
            <a:off x="4568190" y="2950624"/>
            <a:ext cx="4202430" cy="3023456"/>
          </a:xfrm>
        </p:spPr>
        <p:txBody>
          <a:bodyPr/>
          <a:lstStyle/>
          <a:p>
            <a:endParaRPr lang="en-US" sz="2400" dirty="0" smtClean="0"/>
          </a:p>
          <a:p>
            <a:r>
              <a:rPr lang="en-US" sz="2400" dirty="0" smtClean="0"/>
              <a:t>include </a:t>
            </a:r>
            <a:r>
              <a:rPr lang="en-US" sz="2400" dirty="0"/>
              <a:t>salaried positions responsible for the delivery of program activities or </a:t>
            </a:r>
            <a:r>
              <a:rPr lang="en-US" sz="2400" dirty="0" smtClean="0"/>
              <a:t>services; and</a:t>
            </a:r>
          </a:p>
          <a:p>
            <a:r>
              <a:rPr lang="en-US" sz="2400" dirty="0"/>
              <a:t>o</a:t>
            </a:r>
            <a:r>
              <a:rPr lang="en-US" sz="2400" dirty="0" smtClean="0"/>
              <a:t>ther costs related to program delivery.</a:t>
            </a:r>
            <a:endParaRPr lang="en-US" sz="2400" dirty="0"/>
          </a:p>
          <a:p>
            <a:endParaRPr lang="en-US" dirty="0"/>
          </a:p>
        </p:txBody>
      </p:sp>
      <p:sp>
        <p:nvSpPr>
          <p:cNvPr id="16" name="TextBox 15"/>
          <p:cNvSpPr txBox="1"/>
          <p:nvPr/>
        </p:nvSpPr>
        <p:spPr>
          <a:xfrm>
            <a:off x="556260" y="1104900"/>
            <a:ext cx="8168640" cy="954107"/>
          </a:xfrm>
          <a:prstGeom prst="rect">
            <a:avLst/>
          </a:prstGeom>
          <a:noFill/>
        </p:spPr>
        <p:txBody>
          <a:bodyPr wrap="square" rtlCol="0">
            <a:spAutoFit/>
          </a:bodyPr>
          <a:lstStyle/>
          <a:p>
            <a:pPr algn="ctr"/>
            <a:r>
              <a:rPr lang="en-US" sz="2800" b="1" dirty="0">
                <a:solidFill>
                  <a:srgbClr val="262A63"/>
                </a:solidFill>
                <a:ea typeface="+mj-ea"/>
                <a:cs typeface="+mj-cs"/>
              </a:rPr>
              <a:t>It is important to discuss administrative costs during consultation with appropriate private school officials. </a:t>
            </a:r>
          </a:p>
        </p:txBody>
      </p:sp>
    </p:spTree>
    <p:extLst>
      <p:ext uri="{BB962C8B-B14F-4D97-AF65-F5344CB8AC3E}">
        <p14:creationId xmlns:p14="http://schemas.microsoft.com/office/powerpoint/2010/main" val="286011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49E23A80A7D444B9E59CF5CCFED13F" ma:contentTypeVersion="0" ma:contentTypeDescription="Create a new document." ma:contentTypeScope="" ma:versionID="c99bd74755515ad6017e14daa878c6b7">
  <xsd:schema xmlns:xsd="http://www.w3.org/2001/XMLSchema" xmlns:xs="http://www.w3.org/2001/XMLSchema" xmlns:p="http://schemas.microsoft.com/office/2006/metadata/properties" xmlns:ns2="1c375291-bfca-42fa-8c4a-5ccc0a7430f4" targetNamespace="http://schemas.microsoft.com/office/2006/metadata/properties" ma:root="true" ma:fieldsID="bd1e8fb3b08bff3425a49f94c7fa242d"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9CDFA1-7EA9-47A5-83AD-A47A49F85620}">
  <ds:schemaRefs>
    <ds:schemaRef ds:uri="http://schemas.microsoft.com/sharepoint/v3/contenttype/forms"/>
  </ds:schemaRefs>
</ds:datastoreItem>
</file>

<file path=customXml/itemProps2.xml><?xml version="1.0" encoding="utf-8"?>
<ds:datastoreItem xmlns:ds="http://schemas.openxmlformats.org/officeDocument/2006/customXml" ds:itemID="{0B89FB84-027C-4EC3-859C-93EB5CFAB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75291-bfca-42fa-8c4a-5ccc0a74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51FD67-3157-41CD-8561-1C6AA2BE4532}">
  <ds:schemaRefs>
    <ds:schemaRef ds:uri="http://schemas.microsoft.com/sharepoint/events"/>
  </ds:schemaRefs>
</ds:datastoreItem>
</file>

<file path=customXml/itemProps4.xml><?xml version="1.0" encoding="utf-8"?>
<ds:datastoreItem xmlns:ds="http://schemas.openxmlformats.org/officeDocument/2006/customXml" ds:itemID="{9309522E-FA29-47E4-AEEF-D73ADE2A7626}">
  <ds:schemaRefs>
    <ds:schemaRef ds:uri="1c375291-bfca-42fa-8c4a-5ccc0a7430f4"/>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1328</TotalTime>
  <Words>1233</Words>
  <Application>Microsoft Office PowerPoint</Application>
  <PresentationFormat>On-screen Show (4:3)</PresentationFormat>
  <Paragraphs>108</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FDOE_PPT_template_Standard</vt:lpstr>
      <vt:lpstr>Equitable Services</vt:lpstr>
      <vt:lpstr>ESSA’s Equitable Services Requirements</vt:lpstr>
      <vt:lpstr>Timely Allocations</vt:lpstr>
      <vt:lpstr>Test your knowledge</vt:lpstr>
      <vt:lpstr>PowerPoint Presentation</vt:lpstr>
      <vt:lpstr>Test your knowledge</vt:lpstr>
      <vt:lpstr>Consultation topics must include:</vt:lpstr>
      <vt:lpstr>Suggested Timeline for Equitable Services</vt:lpstr>
      <vt:lpstr>PowerPoint Presentation</vt:lpstr>
      <vt:lpstr>Ongoing Consultation Efforts and Documentation</vt:lpstr>
      <vt:lpstr>PowerPoint Presentation</vt:lpstr>
      <vt:lpstr>Consultation and Allocation Request</vt:lpstr>
      <vt:lpstr>Roll Forward Funds</vt:lpstr>
      <vt:lpstr>Equitable Services Website</vt:lpstr>
      <vt:lpstr>Coming soon…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Tanner, Nicolle</cp:lastModifiedBy>
  <cp:revision>56</cp:revision>
  <cp:lastPrinted>2018-04-12T13:18:42Z</cp:lastPrinted>
  <dcterms:created xsi:type="dcterms:W3CDTF">2015-06-03T15:39:07Z</dcterms:created>
  <dcterms:modified xsi:type="dcterms:W3CDTF">2018-06-11T17:53:34Z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0x0101001D49E23A80A7D444B9E59CF5CCFED13F</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