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handoutMasterIdLst>
    <p:handoutMasterId r:id="rId21"/>
  </p:handoutMasterIdLst>
  <p:sldIdLst>
    <p:sldId id="256" r:id="rId6"/>
    <p:sldId id="277" r:id="rId7"/>
    <p:sldId id="276" r:id="rId8"/>
    <p:sldId id="278" r:id="rId9"/>
    <p:sldId id="282" r:id="rId10"/>
    <p:sldId id="264" r:id="rId11"/>
    <p:sldId id="280" r:id="rId12"/>
    <p:sldId id="283" r:id="rId13"/>
    <p:sldId id="265" r:id="rId14"/>
    <p:sldId id="281" r:id="rId15"/>
    <p:sldId id="284" r:id="rId16"/>
    <p:sldId id="279" r:id="rId17"/>
    <p:sldId id="285" r:id="rId18"/>
    <p:sldId id="268"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D9D2C"/>
    <a:srgbClr val="00689B"/>
    <a:srgbClr val="262A63"/>
    <a:srgbClr val="9CB63C"/>
    <a:srgbClr val="00A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2310" autoAdjust="0"/>
  </p:normalViewPr>
  <p:slideViewPr>
    <p:cSldViewPr snapToGrid="0">
      <p:cViewPr varScale="1">
        <p:scale>
          <a:sx n="60" d="100"/>
          <a:sy n="60" d="100"/>
        </p:scale>
        <p:origin x="111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3B9BEA3-A957-4605-A661-684C38DB0976}" type="datetimeFigureOut">
              <a:rPr lang="en-US" smtClean="0"/>
              <a:t>9/10/2018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39C922B-D459-4311-A9A0-8B99E0C42BC6}" type="slidenum">
              <a:rPr lang="en-US" smtClean="0"/>
              <a:t>‹#›</a:t>
            </a:fld>
            <a:endParaRPr lang="en-US" dirty="0"/>
          </a:p>
        </p:txBody>
      </p:sp>
    </p:spTree>
    <p:extLst>
      <p:ext uri="{BB962C8B-B14F-4D97-AF65-F5344CB8AC3E}">
        <p14:creationId xmlns:p14="http://schemas.microsoft.com/office/powerpoint/2010/main" val="707817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CC05127-DBED-4225-8EC7-42FA18A112FD}" type="datetimeFigureOut">
              <a:rPr lang="en-US" smtClean="0"/>
              <a:t>9/10/2018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DE821B4-A612-4074-8515-65D65E8216DE}" type="slidenum">
              <a:rPr lang="en-US" smtClean="0"/>
              <a:t>‹#›</a:t>
            </a:fld>
            <a:endParaRPr lang="en-US" dirty="0"/>
          </a:p>
        </p:txBody>
      </p:sp>
    </p:spTree>
    <p:extLst>
      <p:ext uri="{BB962C8B-B14F-4D97-AF65-F5344CB8AC3E}">
        <p14:creationId xmlns:p14="http://schemas.microsoft.com/office/powerpoint/2010/main" val="4158034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Sections 1117 and 8501 of the Elementary and Secondary Education Act (ESEA), as amended by the Every Student Succeeds Act (ESSA), require participating local educational agencies (LEAs) to provide eligible private school students, their teachers, and their </a:t>
            </a:r>
            <a:r>
              <a:rPr lang="en-US" dirty="0" smtClean="0"/>
              <a:t>families </a:t>
            </a:r>
            <a:r>
              <a:rPr lang="en-US" dirty="0" smtClean="0"/>
              <a:t>with services that are equitable to those services provided to eligible public school students, their </a:t>
            </a:r>
            <a:r>
              <a:rPr lang="en-US" dirty="0" smtClean="0"/>
              <a:t>teachers </a:t>
            </a:r>
            <a:r>
              <a:rPr lang="en-US" dirty="0" smtClean="0"/>
              <a:t>and their families.</a:t>
            </a:r>
          </a:p>
          <a:p>
            <a:endParaRPr lang="en-US" dirty="0"/>
          </a:p>
        </p:txBody>
      </p:sp>
      <p:sp>
        <p:nvSpPr>
          <p:cNvPr id="4" name="Slide Number Placeholder 3"/>
          <p:cNvSpPr>
            <a:spLocks noGrp="1"/>
          </p:cNvSpPr>
          <p:nvPr>
            <p:ph type="sldNum" sz="quarter" idx="10"/>
          </p:nvPr>
        </p:nvSpPr>
        <p:spPr/>
        <p:txBody>
          <a:bodyPr/>
          <a:lstStyle/>
          <a:p>
            <a:fld id="{BDE821B4-A612-4074-8515-65D65E8216DE}" type="slidenum">
              <a:rPr lang="en-US" smtClean="0"/>
              <a:t>1</a:t>
            </a:fld>
            <a:endParaRPr lang="en-US" dirty="0"/>
          </a:p>
        </p:txBody>
      </p:sp>
    </p:spTree>
    <p:extLst>
      <p:ext uri="{BB962C8B-B14F-4D97-AF65-F5344CB8AC3E}">
        <p14:creationId xmlns:p14="http://schemas.microsoft.com/office/powerpoint/2010/main" val="153197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Conage</a:t>
            </a:r>
            <a:r>
              <a:rPr lang="en-US" baseline="0" dirty="0" smtClean="0"/>
              <a:t> and Dr. Longa will speak to their experience creating a collaborative environment that leads to meaningful </a:t>
            </a:r>
            <a:r>
              <a:rPr lang="en-US" baseline="0" dirty="0" smtClean="0"/>
              <a:t>connections.</a:t>
            </a:r>
            <a:endParaRPr lang="en-US" dirty="0"/>
          </a:p>
        </p:txBody>
      </p:sp>
      <p:sp>
        <p:nvSpPr>
          <p:cNvPr id="4" name="Slide Number Placeholder 3"/>
          <p:cNvSpPr>
            <a:spLocks noGrp="1"/>
          </p:cNvSpPr>
          <p:nvPr>
            <p:ph type="sldNum" sz="quarter" idx="10"/>
          </p:nvPr>
        </p:nvSpPr>
        <p:spPr/>
        <p:txBody>
          <a:bodyPr/>
          <a:lstStyle/>
          <a:p>
            <a:fld id="{BDE821B4-A612-4074-8515-65D65E8216DE}" type="slidenum">
              <a:rPr lang="en-US" smtClean="0"/>
              <a:t>10</a:t>
            </a:fld>
            <a:endParaRPr lang="en-US" dirty="0"/>
          </a:p>
        </p:txBody>
      </p:sp>
    </p:spTree>
    <p:extLst>
      <p:ext uri="{BB962C8B-B14F-4D97-AF65-F5344CB8AC3E}">
        <p14:creationId xmlns:p14="http://schemas.microsoft.com/office/powerpoint/2010/main" val="2425687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Flanigan and Mrs. Tapley will speak about experiences they’ve had where environment was collaborative and it lead to meaningful connections;</a:t>
            </a:r>
            <a:r>
              <a:rPr lang="en-US" baseline="0" dirty="0" smtClean="0"/>
              <a:t> and therefore, successful implementation of equitable services.</a:t>
            </a:r>
            <a:endParaRPr lang="en-US" dirty="0"/>
          </a:p>
        </p:txBody>
      </p:sp>
      <p:sp>
        <p:nvSpPr>
          <p:cNvPr id="4" name="Slide Number Placeholder 3"/>
          <p:cNvSpPr>
            <a:spLocks noGrp="1"/>
          </p:cNvSpPr>
          <p:nvPr>
            <p:ph type="sldNum" sz="quarter" idx="10"/>
          </p:nvPr>
        </p:nvSpPr>
        <p:spPr/>
        <p:txBody>
          <a:bodyPr/>
          <a:lstStyle/>
          <a:p>
            <a:fld id="{BDE821B4-A612-4074-8515-65D65E8216DE}" type="slidenum">
              <a:rPr lang="en-US" smtClean="0"/>
              <a:t>11</a:t>
            </a:fld>
            <a:endParaRPr lang="en-US" dirty="0"/>
          </a:p>
        </p:txBody>
      </p:sp>
    </p:spTree>
    <p:extLst>
      <p:ext uri="{BB962C8B-B14F-4D97-AF65-F5344CB8AC3E}">
        <p14:creationId xmlns:p14="http://schemas.microsoft.com/office/powerpoint/2010/main" val="160337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Nicolle introduces the panel- Panel’s purpose,</a:t>
            </a:r>
            <a:r>
              <a:rPr lang="en-US" baseline="0" dirty="0" smtClean="0"/>
              <a:t> process and connections.</a:t>
            </a:r>
            <a:endParaRPr lang="en-US" dirty="0" smtClean="0"/>
          </a:p>
        </p:txBody>
      </p:sp>
      <p:sp>
        <p:nvSpPr>
          <p:cNvPr id="4" name="Slide Number Placeholder 3"/>
          <p:cNvSpPr>
            <a:spLocks noGrp="1"/>
          </p:cNvSpPr>
          <p:nvPr>
            <p:ph type="sldNum" sz="quarter" idx="10"/>
          </p:nvPr>
        </p:nvSpPr>
        <p:spPr/>
        <p:txBody>
          <a:bodyPr/>
          <a:lstStyle/>
          <a:p>
            <a:fld id="{BDE821B4-A612-4074-8515-65D65E8216DE}" type="slidenum">
              <a:rPr lang="en-US" smtClean="0"/>
              <a:t>2</a:t>
            </a:fld>
            <a:endParaRPr lang="en-US" dirty="0"/>
          </a:p>
        </p:txBody>
      </p:sp>
    </p:spTree>
    <p:extLst>
      <p:ext uri="{BB962C8B-B14F-4D97-AF65-F5344CB8AC3E}">
        <p14:creationId xmlns:p14="http://schemas.microsoft.com/office/powerpoint/2010/main" val="347659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600"/>
              </a:spcBef>
              <a:buNone/>
            </a:pPr>
            <a:r>
              <a:rPr lang="en-US" sz="1200" b="0" dirty="0" smtClean="0"/>
              <a:t>Nicolle introduces the topics</a:t>
            </a:r>
            <a:r>
              <a:rPr lang="en-US" sz="1200" b="0" baseline="0" dirty="0" smtClean="0"/>
              <a:t> that will be </a:t>
            </a:r>
            <a:r>
              <a:rPr lang="en-US" sz="1200" b="0" baseline="0" dirty="0" smtClean="0"/>
              <a:t>discussed.</a:t>
            </a:r>
            <a:endParaRPr lang="en-US" sz="1200" b="0" dirty="0" smtClean="0"/>
          </a:p>
        </p:txBody>
      </p:sp>
      <p:sp>
        <p:nvSpPr>
          <p:cNvPr id="4" name="Slide Number Placeholder 3"/>
          <p:cNvSpPr>
            <a:spLocks noGrp="1"/>
          </p:cNvSpPr>
          <p:nvPr>
            <p:ph type="sldNum" sz="quarter" idx="10"/>
          </p:nvPr>
        </p:nvSpPr>
        <p:spPr/>
        <p:txBody>
          <a:bodyPr/>
          <a:lstStyle/>
          <a:p>
            <a:fld id="{BDE821B4-A612-4074-8515-65D65E8216DE}" type="slidenum">
              <a:rPr lang="en-US" smtClean="0"/>
              <a:t>3</a:t>
            </a:fld>
            <a:endParaRPr lang="en-US" dirty="0"/>
          </a:p>
        </p:txBody>
      </p:sp>
    </p:spTree>
    <p:extLst>
      <p:ext uri="{BB962C8B-B14F-4D97-AF65-F5344CB8AC3E}">
        <p14:creationId xmlns:p14="http://schemas.microsoft.com/office/powerpoint/2010/main" val="358182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600"/>
              </a:spcBef>
              <a:buNone/>
            </a:pPr>
            <a:r>
              <a:rPr lang="en-US" sz="1200" dirty="0" smtClean="0"/>
              <a:t>Dr. Conage </a:t>
            </a:r>
            <a:r>
              <a:rPr lang="en-US" sz="1200" dirty="0" smtClean="0"/>
              <a:t>will </a:t>
            </a:r>
            <a:r>
              <a:rPr lang="en-US" sz="1200" dirty="0" smtClean="0"/>
              <a:t>speak to the purpose of </a:t>
            </a:r>
            <a:r>
              <a:rPr lang="en-US" sz="1200" dirty="0" smtClean="0"/>
              <a:t>consultation, </a:t>
            </a:r>
            <a:r>
              <a:rPr lang="en-US" sz="1200" dirty="0" smtClean="0"/>
              <a:t>and Dr. Longa </a:t>
            </a:r>
            <a:r>
              <a:rPr lang="en-US" sz="1200" dirty="0" smtClean="0"/>
              <a:t>will </a:t>
            </a:r>
            <a:r>
              <a:rPr lang="en-US" sz="1200" dirty="0" smtClean="0"/>
              <a:t>speak to</a:t>
            </a:r>
            <a:r>
              <a:rPr lang="en-US" sz="1200" baseline="0" dirty="0" smtClean="0"/>
              <a:t> the purpose of understanding the federal programs and examples of what each one does in their district to implement this.</a:t>
            </a:r>
            <a:endParaRPr lang="en-US" sz="1200" dirty="0" smtClean="0"/>
          </a:p>
        </p:txBody>
      </p:sp>
      <p:sp>
        <p:nvSpPr>
          <p:cNvPr id="4" name="Slide Number Placeholder 3"/>
          <p:cNvSpPr>
            <a:spLocks noGrp="1"/>
          </p:cNvSpPr>
          <p:nvPr>
            <p:ph type="sldNum" sz="quarter" idx="10"/>
          </p:nvPr>
        </p:nvSpPr>
        <p:spPr/>
        <p:txBody>
          <a:bodyPr/>
          <a:lstStyle/>
          <a:p>
            <a:fld id="{BDE821B4-A612-4074-8515-65D65E8216DE}" type="slidenum">
              <a:rPr lang="en-US" smtClean="0"/>
              <a:t>4</a:t>
            </a:fld>
            <a:endParaRPr lang="en-US" dirty="0"/>
          </a:p>
        </p:txBody>
      </p:sp>
    </p:spTree>
    <p:extLst>
      <p:ext uri="{BB962C8B-B14F-4D97-AF65-F5344CB8AC3E}">
        <p14:creationId xmlns:p14="http://schemas.microsoft.com/office/powerpoint/2010/main" val="324369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Dr. Flanigan and Mrs.</a:t>
            </a:r>
            <a:r>
              <a:rPr lang="en-US" sz="1200" baseline="0" dirty="0" smtClean="0"/>
              <a:t> Tapley</a:t>
            </a:r>
            <a:r>
              <a:rPr lang="en-US" sz="1200" dirty="0" smtClean="0"/>
              <a:t> </a:t>
            </a:r>
            <a:r>
              <a:rPr lang="en-US" sz="1200" dirty="0" smtClean="0"/>
              <a:t>will </a:t>
            </a:r>
            <a:r>
              <a:rPr lang="en-US" sz="1200" dirty="0" smtClean="0"/>
              <a:t>speak to</a:t>
            </a:r>
            <a:r>
              <a:rPr lang="en-US" sz="1200" baseline="0" dirty="0" smtClean="0"/>
              <a:t> the benefits of understanding the purpose consultation and the federal programs.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BDE821B4-A612-4074-8515-65D65E8216DE}" type="slidenum">
              <a:rPr lang="en-US" smtClean="0"/>
              <a:t>5</a:t>
            </a:fld>
            <a:endParaRPr lang="en-US" dirty="0"/>
          </a:p>
        </p:txBody>
      </p:sp>
    </p:spTree>
    <p:extLst>
      <p:ext uri="{BB962C8B-B14F-4D97-AF65-F5344CB8AC3E}">
        <p14:creationId xmlns:p14="http://schemas.microsoft.com/office/powerpoint/2010/main" val="339302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p:txBody>
      </p:sp>
      <p:sp>
        <p:nvSpPr>
          <p:cNvPr id="4" name="Slide Number Placeholder 3"/>
          <p:cNvSpPr>
            <a:spLocks noGrp="1"/>
          </p:cNvSpPr>
          <p:nvPr>
            <p:ph type="sldNum" sz="quarter" idx="10"/>
          </p:nvPr>
        </p:nvSpPr>
        <p:spPr/>
        <p:txBody>
          <a:bodyPr/>
          <a:lstStyle/>
          <a:p>
            <a:fld id="{BDE821B4-A612-4074-8515-65D65E8216DE}" type="slidenum">
              <a:rPr lang="en-US" smtClean="0"/>
              <a:t>6</a:t>
            </a:fld>
            <a:endParaRPr lang="en-US" dirty="0"/>
          </a:p>
        </p:txBody>
      </p:sp>
    </p:spTree>
    <p:extLst>
      <p:ext uri="{BB962C8B-B14F-4D97-AF65-F5344CB8AC3E}">
        <p14:creationId xmlns:p14="http://schemas.microsoft.com/office/powerpoint/2010/main" val="2670150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Conage and Dr. Longa will both speak about how</a:t>
            </a:r>
            <a:r>
              <a:rPr lang="en-US" baseline="0" dirty="0" smtClean="0"/>
              <a:t> they outline their processes and make them available to private school administrators in their district.</a:t>
            </a:r>
            <a:endParaRPr lang="en-US" dirty="0"/>
          </a:p>
        </p:txBody>
      </p:sp>
      <p:sp>
        <p:nvSpPr>
          <p:cNvPr id="4" name="Slide Number Placeholder 3"/>
          <p:cNvSpPr>
            <a:spLocks noGrp="1"/>
          </p:cNvSpPr>
          <p:nvPr>
            <p:ph type="sldNum" sz="quarter" idx="10"/>
          </p:nvPr>
        </p:nvSpPr>
        <p:spPr/>
        <p:txBody>
          <a:bodyPr/>
          <a:lstStyle/>
          <a:p>
            <a:fld id="{BDE821B4-A612-4074-8515-65D65E8216DE}" type="slidenum">
              <a:rPr lang="en-US" smtClean="0"/>
              <a:t>7</a:t>
            </a:fld>
            <a:endParaRPr lang="en-US" dirty="0"/>
          </a:p>
        </p:txBody>
      </p:sp>
    </p:spTree>
    <p:extLst>
      <p:ext uri="{BB962C8B-B14F-4D97-AF65-F5344CB8AC3E}">
        <p14:creationId xmlns:p14="http://schemas.microsoft.com/office/powerpoint/2010/main" val="133733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Dr. Flanigan </a:t>
            </a:r>
            <a:r>
              <a:rPr lang="en-US" sz="1200" dirty="0" smtClean="0"/>
              <a:t>will </a:t>
            </a:r>
            <a:r>
              <a:rPr lang="en-US" sz="1200" dirty="0" smtClean="0"/>
              <a:t>speak to</a:t>
            </a:r>
            <a:r>
              <a:rPr lang="en-US" sz="1200" baseline="0" dirty="0" smtClean="0"/>
              <a:t> the benefits of understanding procedures and requirements.</a:t>
            </a:r>
            <a:r>
              <a:rPr lang="en-US" sz="1200" dirty="0" smtClean="0"/>
              <a:t> Mrs.</a:t>
            </a:r>
            <a:r>
              <a:rPr lang="en-US" sz="1200" baseline="0" dirty="0" smtClean="0"/>
              <a:t> Tapley</a:t>
            </a:r>
            <a:r>
              <a:rPr lang="en-US" sz="1200" dirty="0" smtClean="0"/>
              <a:t> </a:t>
            </a:r>
            <a:r>
              <a:rPr lang="en-US" sz="1200" dirty="0" smtClean="0"/>
              <a:t>will </a:t>
            </a:r>
            <a:r>
              <a:rPr lang="en-US" sz="1200" dirty="0" smtClean="0"/>
              <a:t>speak about how this assists the plan</a:t>
            </a:r>
            <a:r>
              <a:rPr lang="en-US" sz="1200" baseline="0" dirty="0" smtClean="0"/>
              <a:t> development and implementation stage.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BDE821B4-A612-4074-8515-65D65E8216DE}" type="slidenum">
              <a:rPr lang="en-US" smtClean="0"/>
              <a:t>8</a:t>
            </a:fld>
            <a:endParaRPr lang="en-US" dirty="0"/>
          </a:p>
        </p:txBody>
      </p:sp>
    </p:spTree>
    <p:extLst>
      <p:ext uri="{BB962C8B-B14F-4D97-AF65-F5344CB8AC3E}">
        <p14:creationId xmlns:p14="http://schemas.microsoft.com/office/powerpoint/2010/main" val="912985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goal of consultation is reaching an agreement between the </a:t>
            </a:r>
            <a:r>
              <a:rPr lang="en-US" dirty="0" smtClean="0"/>
              <a:t>LEAs </a:t>
            </a:r>
            <a:r>
              <a:rPr lang="en-US" dirty="0" smtClean="0"/>
              <a:t>and appropriate private school officials on how to provide equitable and effective programs for eligible private school children, teachers and other educational personnel, and families. Transparency can assist</a:t>
            </a:r>
            <a:r>
              <a:rPr lang="en-US" baseline="0" dirty="0" smtClean="0"/>
              <a:t> LEAs and private school administrators reach an agreement.</a:t>
            </a:r>
            <a:endParaRPr lang="en-US" dirty="0" smtClean="0"/>
          </a:p>
        </p:txBody>
      </p:sp>
      <p:sp>
        <p:nvSpPr>
          <p:cNvPr id="4" name="Slide Number Placeholder 3"/>
          <p:cNvSpPr>
            <a:spLocks noGrp="1"/>
          </p:cNvSpPr>
          <p:nvPr>
            <p:ph type="sldNum" sz="quarter" idx="10"/>
          </p:nvPr>
        </p:nvSpPr>
        <p:spPr/>
        <p:txBody>
          <a:bodyPr/>
          <a:lstStyle/>
          <a:p>
            <a:fld id="{BDE821B4-A612-4074-8515-65D65E8216DE}" type="slidenum">
              <a:rPr lang="en-US" smtClean="0"/>
              <a:t>9</a:t>
            </a:fld>
            <a:endParaRPr lang="en-US" dirty="0"/>
          </a:p>
        </p:txBody>
      </p:sp>
    </p:spTree>
    <p:extLst>
      <p:ext uri="{BB962C8B-B14F-4D97-AF65-F5344CB8AC3E}">
        <p14:creationId xmlns:p14="http://schemas.microsoft.com/office/powerpoint/2010/main" val="3696541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hyperlink" Target="https://www.facebook.com/EducationFL" TargetMode="External"/><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260072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93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DBFAC1B3-6147-4FB8-B6B1-C6EC6199EE81}" type="datetimeFigureOut">
              <a:rPr lang="en-US"/>
              <a:pPr>
                <a:defRPr/>
              </a:pPr>
              <a:t>9/10/2018</a:t>
            </a:fld>
            <a:endParaRPr 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398CEA3E-7719-4D09-8AFF-EFB962A5E4A4}" type="slidenum">
              <a:rPr lang="en-US"/>
              <a:pPr>
                <a:defRPr/>
              </a:pPr>
              <a:t>‹#›</a:t>
            </a:fld>
            <a:endParaRPr lang="en-US" dirty="0"/>
          </a:p>
        </p:txBody>
      </p:sp>
    </p:spTree>
    <p:extLst>
      <p:ext uri="{BB962C8B-B14F-4D97-AF65-F5344CB8AC3E}">
        <p14:creationId xmlns:p14="http://schemas.microsoft.com/office/powerpoint/2010/main" val="2761713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050F198D-63F8-469C-8F85-DAEF0741A71D}" type="datetimeFigureOut">
              <a:rPr lang="en-US"/>
              <a:pPr>
                <a:defRPr/>
              </a:pPr>
              <a:t>9/10/2018</a:t>
            </a:fld>
            <a:endParaRPr 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B5EBDC83-E9BF-4F68-ABFC-3E73FB2BCFF4}" type="slidenum">
              <a:rPr lang="en-US"/>
              <a:pPr>
                <a:defRPr/>
              </a:pPr>
              <a:t>‹#›</a:t>
            </a:fld>
            <a:endParaRPr lang="en-US" dirty="0"/>
          </a:p>
        </p:txBody>
      </p:sp>
    </p:spTree>
    <p:extLst>
      <p:ext uri="{BB962C8B-B14F-4D97-AF65-F5344CB8AC3E}">
        <p14:creationId xmlns:p14="http://schemas.microsoft.com/office/powerpoint/2010/main" val="3340920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D7FD8144-8124-47D5-92F3-F518C973A127}" type="datetimeFigureOut">
              <a:rPr lang="en-US"/>
              <a:pPr>
                <a:defRPr/>
              </a:pPr>
              <a:t>9/10/2018</a:t>
            </a:fld>
            <a:endParaRPr 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B6E5E114-45D6-4852-9823-CE0B2E234E56}" type="slidenum">
              <a:rPr lang="en-US"/>
              <a:pPr>
                <a:defRPr/>
              </a:pPr>
              <a:t>‹#›</a:t>
            </a:fld>
            <a:endParaRPr lang="en-US" dirty="0"/>
          </a:p>
        </p:txBody>
      </p:sp>
    </p:spTree>
    <p:extLst>
      <p:ext uri="{BB962C8B-B14F-4D97-AF65-F5344CB8AC3E}">
        <p14:creationId xmlns:p14="http://schemas.microsoft.com/office/powerpoint/2010/main" val="235206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1B516AD7-55B9-4137-8E68-5BD9F1BC26E7}" type="datetimeFigureOut">
              <a:rPr lang="en-US"/>
              <a:pPr>
                <a:defRPr/>
              </a:pPr>
              <a:t>9/10/2018</a:t>
            </a:fld>
            <a:endParaRPr 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879EFDD0-6CF1-4E7D-A621-A6DFD4D5C70D}" type="slidenum">
              <a:rPr lang="en-US"/>
              <a:pPr>
                <a:defRPr/>
              </a:pPr>
              <a:t>‹#›</a:t>
            </a:fld>
            <a:endParaRPr lang="en-US" dirty="0"/>
          </a:p>
        </p:txBody>
      </p:sp>
    </p:spTree>
    <p:extLst>
      <p:ext uri="{BB962C8B-B14F-4D97-AF65-F5344CB8AC3E}">
        <p14:creationId xmlns:p14="http://schemas.microsoft.com/office/powerpoint/2010/main" val="3468973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DF68AA5E-BF77-40DE-931F-547143FAF630}" type="datetimeFigureOut">
              <a:rPr lang="en-US"/>
              <a:pPr>
                <a:defRPr/>
              </a:pPr>
              <a:t>9/10/2018</a:t>
            </a:fld>
            <a:endParaRPr lang="en-US" dirty="0"/>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F8159015-5140-4BF1-AAF4-947DF8EEC3CC}" type="slidenum">
              <a:rPr lang="en-US"/>
              <a:pPr>
                <a:defRPr/>
              </a:pPr>
              <a:t>‹#›</a:t>
            </a:fld>
            <a:endParaRPr lang="en-US" dirty="0"/>
          </a:p>
        </p:txBody>
      </p:sp>
    </p:spTree>
    <p:extLst>
      <p:ext uri="{BB962C8B-B14F-4D97-AF65-F5344CB8AC3E}">
        <p14:creationId xmlns:p14="http://schemas.microsoft.com/office/powerpoint/2010/main" val="178258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7" name="Group 18"/>
          <p:cNvGrpSpPr>
            <a:grpSpLocks/>
          </p:cNvGrpSpPr>
          <p:nvPr userDrawn="1"/>
        </p:nvGrpSpPr>
        <p:grpSpPr bwMode="auto">
          <a:xfrm>
            <a:off x="3717925" y="5872163"/>
            <a:ext cx="1708150" cy="395287"/>
            <a:chOff x="3718117" y="5713390"/>
            <a:chExt cx="1707767" cy="525628"/>
          </a:xfrm>
        </p:grpSpPr>
        <p:pic>
          <p:nvPicPr>
            <p:cNvPr id="8" name="Picture 19">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5400" b="1" dirty="0" smtClean="0">
                <a:solidFill>
                  <a:schemeClr val="bg1"/>
                </a:solidFill>
              </a:rPr>
              <a:t>www.FLDOE.org</a:t>
            </a:r>
          </a:p>
        </p:txBody>
      </p:sp>
      <p:pic>
        <p:nvPicPr>
          <p:cNvPr id="13" name="Picture 24" descr="FDOELogo.png"/>
          <p:cNvPicPr>
            <a:picLocks noChangeAspect="1"/>
          </p:cNvPicPr>
          <p:nvPr userDrawn="1"/>
        </p:nvPicPr>
        <p:blipFill>
          <a:blip r:embed="rId10">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67925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906348"/>
            <a:ext cx="7886700" cy="4354753"/>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872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0709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3066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6801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5028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9636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889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89732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fl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9" name="Text Placeholder 2"/>
          <p:cNvSpPr txBox="1">
            <a:spLocks/>
          </p:cNvSpPr>
          <p:nvPr/>
        </p:nvSpPr>
        <p:spPr>
          <a:xfrm>
            <a:off x="628650" y="6400800"/>
            <a:ext cx="7886700"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smtClean="0">
                <a:solidFill>
                  <a:srgbClr val="262A63"/>
                </a:solidFill>
                <a:latin typeface="Arial" panose="020B0604020202020204" pitchFamily="34" charset="0"/>
                <a:hlinkClick r:id="rId18"/>
              </a:rPr>
              <a:t>www.FLDOE.org</a:t>
            </a:r>
            <a:endParaRPr lang="en-US" sz="1200" b="1" dirty="0" smtClean="0">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628063" y="6324600"/>
            <a:ext cx="479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76FC51AB-75B1-4EDB-BE07-2673B8ECF3F1}" type="slidenum">
              <a:rPr lang="en-US" altLang="en-US" sz="1600" smtClean="0">
                <a:solidFill>
                  <a:srgbClr val="7F7F7F"/>
                </a:solidFill>
              </a:rPr>
              <a:pPr>
                <a:defRPr/>
              </a:pPr>
              <a:t>‹#›</a:t>
            </a:fld>
            <a:endParaRPr lang="en-US" altLang="en-US" sz="1600" dirty="0" smtClean="0">
              <a:solidFill>
                <a:srgbClr val="7F7F7F"/>
              </a:solidFill>
            </a:endParaRPr>
          </a:p>
        </p:txBody>
      </p:sp>
    </p:spTree>
  </p:cSld>
  <p:clrMap bg1="lt1" tx1="dk1" bg2="lt2" tx2="dk2" accent1="accent1" accent2="accent2" accent3="accent3" accent4="accent4" accent5="accent5" accent6="accent6" hlink="hlink" folHlink="folHlink"/>
  <p:sldLayoutIdLst>
    <p:sldLayoutId id="2147483711" r:id="rId1"/>
    <p:sldLayoutId id="2147483707" r:id="rId2"/>
    <p:sldLayoutId id="2147483712" r:id="rId3"/>
    <p:sldLayoutId id="2147483713" r:id="rId4"/>
    <p:sldLayoutId id="2147483714" r:id="rId5"/>
    <p:sldLayoutId id="2147483715" r:id="rId6"/>
    <p:sldLayoutId id="2147483716" r:id="rId7"/>
    <p:sldLayoutId id="2147483708" r:id="rId8"/>
    <p:sldLayoutId id="2147483709" r:id="rId9"/>
    <p:sldLayoutId id="2147483710" r:id="rId10"/>
    <p:sldLayoutId id="2147483717" r:id="rId11"/>
    <p:sldLayoutId id="2147483718" r:id="rId12"/>
    <p:sldLayoutId id="2147483719" r:id="rId13"/>
    <p:sldLayoutId id="2147483720" r:id="rId14"/>
    <p:sldLayoutId id="2147483721" r:id="rId15"/>
    <p:sldLayoutId id="2147483722" r:id="rId1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p:titleStyle>
    <p:bodyStyle>
      <a:lvl1pPr marL="228600" indent="-228600" algn="l" rtl="0" eaLnBrk="0" fontAlgn="base" hangingPunct="0">
        <a:lnSpc>
          <a:spcPct val="90000"/>
        </a:lnSpc>
        <a:spcBef>
          <a:spcPts val="1000"/>
        </a:spcBef>
        <a:spcAft>
          <a:spcPct val="0"/>
        </a:spcAft>
        <a:buClr>
          <a:srgbClr val="262A63"/>
        </a:buClr>
        <a:buFont typeface="Arial"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fldoe.org/finance/equitable-services/" TargetMode="External"/><Relationship Id="rId2" Type="http://schemas.openxmlformats.org/officeDocument/2006/relationships/hyperlink" Target="mailto:Nicolle.Tanner@fldoe.org" TargetMode="External"/><Relationship Id="rId1" Type="http://schemas.openxmlformats.org/officeDocument/2006/relationships/slideLayout" Target="../slideLayouts/slideLayout16.xml"/><Relationship Id="rId4" Type="http://schemas.openxmlformats.org/officeDocument/2006/relationships/hyperlink" Target="http://www.fldo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altLang="en-US" dirty="0" smtClean="0"/>
              <a:t>Equitable Services Panel</a:t>
            </a:r>
            <a:endParaRPr altLang="en-US" dirty="0" smtClean="0"/>
          </a:p>
        </p:txBody>
      </p:sp>
      <p:sp>
        <p:nvSpPr>
          <p:cNvPr id="3" name="Subtitle 2"/>
          <p:cNvSpPr>
            <a:spLocks noGrp="1"/>
          </p:cNvSpPr>
          <p:nvPr>
            <p:ph type="subTitle" idx="1"/>
          </p:nvPr>
        </p:nvSpPr>
        <p:spPr/>
        <p:txBody>
          <a:bodyPr/>
          <a:lstStyle/>
          <a:p>
            <a:r>
              <a:rPr lang="en-US" dirty="0"/>
              <a:t>Nicolle </a:t>
            </a:r>
            <a:r>
              <a:rPr lang="en-US" dirty="0" smtClean="0"/>
              <a:t>Tanner</a:t>
            </a:r>
            <a:endParaRPr lang="en-US" dirty="0"/>
          </a:p>
          <a:p>
            <a:endParaRPr lang="en-US" dirty="0"/>
          </a:p>
        </p:txBody>
      </p:sp>
      <p:sp>
        <p:nvSpPr>
          <p:cNvPr id="2" name="Text Placeholder 1"/>
          <p:cNvSpPr>
            <a:spLocks noGrp="1"/>
          </p:cNvSpPr>
          <p:nvPr>
            <p:ph type="body" sz="quarter" idx="14"/>
          </p:nvPr>
        </p:nvSpPr>
        <p:spPr>
          <a:xfrm>
            <a:off x="3535363" y="4944146"/>
            <a:ext cx="2073275" cy="504153"/>
          </a:xfrm>
        </p:spPr>
        <p:txBody>
          <a:bodyPr>
            <a:normAutofit fontScale="77500" lnSpcReduction="20000"/>
          </a:bodyPr>
          <a:lstStyle/>
          <a:p>
            <a:pPr>
              <a:lnSpc>
                <a:spcPct val="100000"/>
              </a:lnSpc>
            </a:pPr>
            <a:r>
              <a:rPr lang="en-US" dirty="0"/>
              <a:t>Equitable Services </a:t>
            </a:r>
            <a:r>
              <a:rPr lang="en-US" dirty="0" smtClean="0"/>
              <a:t>Ombudsman</a:t>
            </a:r>
          </a:p>
          <a:p>
            <a:pPr>
              <a:lnSpc>
                <a:spcPct val="100000"/>
              </a:lnSpc>
            </a:pPr>
            <a:endParaRPr lang="en-US" sz="2000" dirty="0"/>
          </a:p>
        </p:txBody>
      </p:sp>
    </p:spTree>
    <p:extLst>
      <p:ext uri="{BB962C8B-B14F-4D97-AF65-F5344CB8AC3E}">
        <p14:creationId xmlns:p14="http://schemas.microsoft.com/office/powerpoint/2010/main" val="3610795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Understanding the </a:t>
            </a:r>
            <a:r>
              <a:rPr lang="en-US" dirty="0" smtClean="0"/>
              <a:t>“how</a:t>
            </a:r>
            <a:r>
              <a:rPr lang="en-US" dirty="0" smtClean="0"/>
              <a:t>”</a:t>
            </a:r>
            <a:br>
              <a:rPr lang="en-US" dirty="0" smtClean="0"/>
            </a:br>
            <a:r>
              <a:rPr lang="en-US" dirty="0" smtClean="0"/>
              <a:t>How to create a </a:t>
            </a:r>
            <a:r>
              <a:rPr lang="en-US" dirty="0" smtClean="0"/>
              <a:t>collaborative </a:t>
            </a:r>
            <a:r>
              <a:rPr lang="en-US" dirty="0" smtClean="0"/>
              <a:t>environment?</a:t>
            </a:r>
            <a:endParaRPr lang="en-US" dirty="0"/>
          </a:p>
        </p:txBody>
      </p:sp>
      <p:sp>
        <p:nvSpPr>
          <p:cNvPr id="3" name="Content Placeholder 2"/>
          <p:cNvSpPr>
            <a:spLocks noGrp="1"/>
          </p:cNvSpPr>
          <p:nvPr>
            <p:ph idx="1"/>
          </p:nvPr>
        </p:nvSpPr>
        <p:spPr/>
        <p:txBody>
          <a:bodyPr anchor="ctr"/>
          <a:lstStyle/>
          <a:p>
            <a:r>
              <a:rPr lang="en-US" dirty="0" smtClean="0"/>
              <a:t>Builds upon the previously mentioned </a:t>
            </a:r>
            <a:r>
              <a:rPr lang="en-US" dirty="0" smtClean="0"/>
              <a:t>“what</a:t>
            </a:r>
            <a:r>
              <a:rPr lang="en-US" dirty="0" smtClean="0"/>
              <a:t>” and </a:t>
            </a:r>
            <a:r>
              <a:rPr lang="en-US" dirty="0" smtClean="0"/>
              <a:t>“why”.</a:t>
            </a:r>
            <a:endParaRPr lang="en-US" dirty="0" smtClean="0"/>
          </a:p>
          <a:p>
            <a:r>
              <a:rPr lang="en-US" dirty="0" smtClean="0"/>
              <a:t>Student focused: My vs. Our </a:t>
            </a:r>
            <a:r>
              <a:rPr lang="en-US" dirty="0" smtClean="0"/>
              <a:t>Students.</a:t>
            </a:r>
            <a:endParaRPr lang="en-US" dirty="0" smtClean="0"/>
          </a:p>
          <a:p>
            <a:r>
              <a:rPr lang="en-US" dirty="0" smtClean="0"/>
              <a:t>Fostering </a:t>
            </a:r>
            <a:r>
              <a:rPr lang="en-US" dirty="0" smtClean="0"/>
              <a:t>connections.</a:t>
            </a:r>
            <a:endParaRPr lang="en-US" dirty="0" smtClean="0"/>
          </a:p>
          <a:p>
            <a:r>
              <a:rPr lang="en-US" dirty="0"/>
              <a:t>D</a:t>
            </a:r>
            <a:r>
              <a:rPr lang="en-US" dirty="0" smtClean="0"/>
              <a:t>edicated individual to work with private </a:t>
            </a:r>
            <a:r>
              <a:rPr lang="en-US" dirty="0" smtClean="0"/>
              <a:t>schools.</a:t>
            </a:r>
            <a:endParaRPr lang="en-US" dirty="0" smtClean="0"/>
          </a:p>
          <a:p>
            <a:r>
              <a:rPr lang="en-US" dirty="0"/>
              <a:t>Consultation needs to be continuous and real – useful, </a:t>
            </a:r>
            <a:r>
              <a:rPr lang="en-US" dirty="0" smtClean="0"/>
              <a:t>transparent </a:t>
            </a:r>
            <a:r>
              <a:rPr lang="en-US" dirty="0" smtClean="0"/>
              <a:t>and accessible</a:t>
            </a:r>
            <a:r>
              <a:rPr lang="en-US" dirty="0" smtClean="0"/>
              <a:t>.</a:t>
            </a:r>
            <a:endParaRPr lang="en-US" dirty="0" smtClean="0"/>
          </a:p>
        </p:txBody>
      </p:sp>
    </p:spTree>
    <p:extLst>
      <p:ext uri="{BB962C8B-B14F-4D97-AF65-F5344CB8AC3E}">
        <p14:creationId xmlns:p14="http://schemas.microsoft.com/office/powerpoint/2010/main" val="3208776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t>
            </a:r>
            <a:r>
              <a:rPr lang="en-US" dirty="0" smtClean="0"/>
              <a:t>impact </a:t>
            </a:r>
            <a:r>
              <a:rPr lang="en-US" dirty="0" smtClean="0"/>
              <a:t>of </a:t>
            </a:r>
            <a:r>
              <a:rPr lang="en-US" dirty="0" smtClean="0"/>
              <a:t>understanding </a:t>
            </a:r>
            <a:r>
              <a:rPr lang="en-US" dirty="0" smtClean="0"/>
              <a:t>the </a:t>
            </a:r>
            <a:r>
              <a:rPr lang="en-US" dirty="0" smtClean="0"/>
              <a:t>“how</a:t>
            </a:r>
            <a:r>
              <a:rPr lang="en-US" dirty="0" smtClean="0"/>
              <a:t>”</a:t>
            </a:r>
            <a:endParaRPr lang="en-US" dirty="0"/>
          </a:p>
        </p:txBody>
      </p:sp>
      <p:sp>
        <p:nvSpPr>
          <p:cNvPr id="3" name="Content Placeholder 2"/>
          <p:cNvSpPr>
            <a:spLocks noGrp="1"/>
          </p:cNvSpPr>
          <p:nvPr>
            <p:ph idx="1"/>
          </p:nvPr>
        </p:nvSpPr>
        <p:spPr/>
        <p:txBody>
          <a:bodyPr anchor="ctr"/>
          <a:lstStyle/>
          <a:p>
            <a:pPr marL="0" indent="0">
              <a:buNone/>
            </a:pPr>
            <a:r>
              <a:rPr lang="en-US" dirty="0" smtClean="0"/>
              <a:t>Building meaningful connections with collaborative environments leads to the </a:t>
            </a:r>
            <a:r>
              <a:rPr lang="en-US" dirty="0" smtClean="0"/>
              <a:t>successful implementation </a:t>
            </a:r>
            <a:r>
              <a:rPr lang="en-US" dirty="0" smtClean="0"/>
              <a:t>of equitable services.</a:t>
            </a:r>
          </a:p>
          <a:p>
            <a:pPr marL="0" indent="0">
              <a:buNone/>
            </a:pPr>
            <a:endParaRPr lang="en-US" dirty="0"/>
          </a:p>
          <a:p>
            <a:r>
              <a:rPr lang="en-US" dirty="0" smtClean="0"/>
              <a:t>Use district as a </a:t>
            </a:r>
            <a:r>
              <a:rPr lang="en-US" dirty="0" smtClean="0"/>
              <a:t>resource.</a:t>
            </a:r>
            <a:endParaRPr lang="en-US" dirty="0" smtClean="0"/>
          </a:p>
          <a:p>
            <a:r>
              <a:rPr lang="en-US" dirty="0" smtClean="0"/>
              <a:t>Serve the </a:t>
            </a:r>
            <a:r>
              <a:rPr lang="en-US" dirty="0" smtClean="0"/>
              <a:t>students.</a:t>
            </a:r>
            <a:endParaRPr lang="en-US" dirty="0" smtClean="0"/>
          </a:p>
          <a:p>
            <a:r>
              <a:rPr lang="en-US" dirty="0" smtClean="0"/>
              <a:t>Foster openness to provide </a:t>
            </a:r>
            <a:r>
              <a:rPr lang="en-US" dirty="0" smtClean="0"/>
              <a:t>feedback.</a:t>
            </a:r>
            <a:endParaRPr lang="en-US" dirty="0"/>
          </a:p>
        </p:txBody>
      </p:sp>
    </p:spTree>
    <p:extLst>
      <p:ext uri="{BB962C8B-B14F-4D97-AF65-F5344CB8AC3E}">
        <p14:creationId xmlns:p14="http://schemas.microsoft.com/office/powerpoint/2010/main" val="1695012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Talk</a:t>
            </a:r>
            <a:endParaRPr lang="en-US" dirty="0"/>
          </a:p>
        </p:txBody>
      </p:sp>
      <p:sp>
        <p:nvSpPr>
          <p:cNvPr id="3" name="Text Placeholder 2"/>
          <p:cNvSpPr>
            <a:spLocks noGrp="1"/>
          </p:cNvSpPr>
          <p:nvPr>
            <p:ph type="body" idx="1"/>
          </p:nvPr>
        </p:nvSpPr>
        <p:spPr/>
        <p:txBody>
          <a:bodyPr/>
          <a:lstStyle/>
          <a:p>
            <a:r>
              <a:rPr lang="en-US" dirty="0" smtClean="0"/>
              <a:t>What activities </a:t>
            </a:r>
            <a:r>
              <a:rPr lang="en-US" dirty="0" smtClean="0"/>
              <a:t>have assisted you in the creation of </a:t>
            </a:r>
            <a:r>
              <a:rPr lang="en-US" dirty="0"/>
              <a:t>a collaborative environment that </a:t>
            </a:r>
            <a:r>
              <a:rPr lang="en-US" dirty="0" smtClean="0"/>
              <a:t>build </a:t>
            </a:r>
            <a:r>
              <a:rPr lang="en-US" dirty="0" smtClean="0"/>
              <a:t>connections?</a:t>
            </a:r>
            <a:endParaRPr lang="en-US" dirty="0"/>
          </a:p>
        </p:txBody>
      </p:sp>
    </p:spTree>
    <p:extLst>
      <p:ext uri="{BB962C8B-B14F-4D97-AF65-F5344CB8AC3E}">
        <p14:creationId xmlns:p14="http://schemas.microsoft.com/office/powerpoint/2010/main" val="3047263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 to our Panel</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65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1093" y="4364020"/>
            <a:ext cx="5552387" cy="1846659"/>
          </a:xfrm>
          <a:prstGeom prst="rect">
            <a:avLst/>
          </a:prstGeom>
          <a:noFill/>
        </p:spPr>
        <p:txBody>
          <a:bodyPr wrap="square" rtlCol="0">
            <a:spAutoFit/>
          </a:bodyPr>
          <a:lstStyle/>
          <a:p>
            <a:pPr algn="ctr"/>
            <a:r>
              <a:rPr lang="en-US" sz="2400" dirty="0" smtClean="0"/>
              <a:t>Nicolle Tanner</a:t>
            </a:r>
          </a:p>
          <a:p>
            <a:pPr algn="ctr"/>
            <a:r>
              <a:rPr lang="en-US" dirty="0" smtClean="0"/>
              <a:t>Equitable Services Ombudsman</a:t>
            </a:r>
          </a:p>
          <a:p>
            <a:pPr algn="ctr"/>
            <a:r>
              <a:rPr lang="en-US" dirty="0" smtClean="0">
                <a:hlinkClick r:id="rId2"/>
              </a:rPr>
              <a:t>Nicolle.Tanner@fldoe.org</a:t>
            </a:r>
            <a:r>
              <a:rPr lang="en-US" dirty="0" smtClean="0"/>
              <a:t> </a:t>
            </a:r>
          </a:p>
          <a:p>
            <a:pPr algn="ctr"/>
            <a:r>
              <a:rPr lang="en-US" dirty="0" smtClean="0"/>
              <a:t>850-245-9349 (Office)</a:t>
            </a:r>
          </a:p>
          <a:p>
            <a:pPr algn="ctr"/>
            <a:r>
              <a:rPr lang="en-US" dirty="0">
                <a:hlinkClick r:id="rId3"/>
              </a:rPr>
              <a:t>www.fldoe.org/finance/equitable-services/</a:t>
            </a:r>
            <a:endParaRPr lang="en-US" dirty="0"/>
          </a:p>
          <a:p>
            <a:pPr algn="ctr"/>
            <a:endParaRPr lang="en-US" dirty="0"/>
          </a:p>
        </p:txBody>
      </p:sp>
      <p:sp>
        <p:nvSpPr>
          <p:cNvPr id="4" name="TextBox 3">
            <a:hlinkClick r:id="rId4"/>
          </p:cNvPr>
          <p:cNvSpPr txBox="1"/>
          <p:nvPr/>
        </p:nvSpPr>
        <p:spPr>
          <a:xfrm>
            <a:off x="2102176" y="3715339"/>
            <a:ext cx="500563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243797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Panel</a:t>
            </a:r>
            <a:endParaRPr lang="en-US" dirty="0"/>
          </a:p>
        </p:txBody>
      </p:sp>
      <p:sp>
        <p:nvSpPr>
          <p:cNvPr id="5" name="Content Placeholder 4"/>
          <p:cNvSpPr>
            <a:spLocks noGrp="1"/>
          </p:cNvSpPr>
          <p:nvPr>
            <p:ph idx="1"/>
          </p:nvPr>
        </p:nvSpPr>
        <p:spPr/>
        <p:txBody>
          <a:bodyPr anchor="ctr"/>
          <a:lstStyle/>
          <a:p>
            <a:r>
              <a:rPr lang="en-US" dirty="0"/>
              <a:t>Dr. Mary R. Conage, Director of Special Projects, Pinellas County Public Schools</a:t>
            </a:r>
          </a:p>
          <a:p>
            <a:r>
              <a:rPr lang="en-US" dirty="0" smtClean="0"/>
              <a:t>Dr</a:t>
            </a:r>
            <a:r>
              <a:rPr lang="en-US" dirty="0"/>
              <a:t>. Jacquelyn Flanigan, Associate Superintendent, Office of Catholic Schools Diocese of </a:t>
            </a:r>
            <a:r>
              <a:rPr lang="en-US" dirty="0" smtClean="0"/>
              <a:t>Orlando</a:t>
            </a:r>
            <a:endParaRPr lang="en-US" dirty="0"/>
          </a:p>
          <a:p>
            <a:r>
              <a:rPr lang="en-US" dirty="0" smtClean="0"/>
              <a:t>Dr</a:t>
            </a:r>
            <a:r>
              <a:rPr lang="en-US" dirty="0"/>
              <a:t>. Maria Longa, Senior Director, Federal Programs and Grants Management, Polk County Public Schools</a:t>
            </a:r>
          </a:p>
          <a:p>
            <a:r>
              <a:rPr lang="en-US" dirty="0" smtClean="0"/>
              <a:t>Pam </a:t>
            </a:r>
            <a:r>
              <a:rPr lang="en-US" dirty="0"/>
              <a:t>Tapley, M.Ed., Head of School, Pace Brantley School (Member of </a:t>
            </a:r>
            <a:r>
              <a:rPr lang="en-US" dirty="0" smtClean="0"/>
              <a:t>the Florida Council Independent Schools)</a:t>
            </a:r>
            <a:endParaRPr lang="en-US" dirty="0"/>
          </a:p>
        </p:txBody>
      </p:sp>
    </p:spTree>
    <p:extLst>
      <p:ext uri="{BB962C8B-B14F-4D97-AF65-F5344CB8AC3E}">
        <p14:creationId xmlns:p14="http://schemas.microsoft.com/office/powerpoint/2010/main" val="245438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Discussion</a:t>
            </a:r>
            <a:endParaRPr lang="en-US" dirty="0"/>
          </a:p>
        </p:txBody>
      </p:sp>
      <p:sp>
        <p:nvSpPr>
          <p:cNvPr id="3" name="Content Placeholder 2"/>
          <p:cNvSpPr>
            <a:spLocks noGrp="1"/>
          </p:cNvSpPr>
          <p:nvPr>
            <p:ph idx="1"/>
          </p:nvPr>
        </p:nvSpPr>
        <p:spPr/>
        <p:txBody>
          <a:bodyPr anchor="ctr"/>
          <a:lstStyle/>
          <a:p>
            <a:pPr lvl="0"/>
            <a:r>
              <a:rPr lang="en-US" b="1" dirty="0" smtClean="0"/>
              <a:t>Purpose</a:t>
            </a:r>
            <a:r>
              <a:rPr lang="en-US" b="1" dirty="0"/>
              <a:t>: </a:t>
            </a:r>
            <a:r>
              <a:rPr lang="en-US" dirty="0" smtClean="0"/>
              <a:t>Understanding</a:t>
            </a:r>
            <a:r>
              <a:rPr lang="en-US" b="1" dirty="0" smtClean="0"/>
              <a:t> </a:t>
            </a:r>
            <a:r>
              <a:rPr lang="en-US" dirty="0" smtClean="0"/>
              <a:t>each program’s purpose.</a:t>
            </a:r>
            <a:endParaRPr lang="en-US" dirty="0"/>
          </a:p>
          <a:p>
            <a:pPr lvl="0"/>
            <a:r>
              <a:rPr lang="en-US" b="1" dirty="0"/>
              <a:t>Processes: </a:t>
            </a:r>
            <a:r>
              <a:rPr lang="en-US" dirty="0" smtClean="0"/>
              <a:t>Creating transparency by understanding statutory required processes and school district </a:t>
            </a:r>
            <a:r>
              <a:rPr lang="en-US" dirty="0"/>
              <a:t>processes.</a:t>
            </a:r>
          </a:p>
          <a:p>
            <a:pPr lvl="0"/>
            <a:r>
              <a:rPr lang="en-US" b="1" dirty="0"/>
              <a:t>Connection: </a:t>
            </a:r>
            <a:r>
              <a:rPr lang="en-US" dirty="0" smtClean="0"/>
              <a:t>Creating </a:t>
            </a:r>
            <a:r>
              <a:rPr lang="en-US" dirty="0"/>
              <a:t>a collaborative environment that builds connections.</a:t>
            </a:r>
          </a:p>
          <a:p>
            <a:endParaRPr lang="en-US" dirty="0"/>
          </a:p>
        </p:txBody>
      </p:sp>
    </p:spTree>
    <p:extLst>
      <p:ext uri="{BB962C8B-B14F-4D97-AF65-F5344CB8AC3E}">
        <p14:creationId xmlns:p14="http://schemas.microsoft.com/office/powerpoint/2010/main" val="543182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4279"/>
            <a:ext cx="7886700" cy="1016259"/>
          </a:xfrm>
        </p:spPr>
        <p:txBody>
          <a:bodyPr/>
          <a:lstStyle/>
          <a:p>
            <a:pPr algn="ctr"/>
            <a:r>
              <a:rPr lang="en-US" dirty="0" smtClean="0"/>
              <a:t>Understanding the </a:t>
            </a:r>
            <a:r>
              <a:rPr lang="en-US" dirty="0" smtClean="0"/>
              <a:t>“what</a:t>
            </a:r>
            <a:r>
              <a:rPr lang="en-US" dirty="0" smtClean="0"/>
              <a:t>”</a:t>
            </a:r>
            <a:br>
              <a:rPr lang="en-US" dirty="0" smtClean="0"/>
            </a:br>
            <a:r>
              <a:rPr lang="en-US" dirty="0" smtClean="0"/>
              <a:t>What </a:t>
            </a:r>
            <a:r>
              <a:rPr lang="en-US" dirty="0" smtClean="0"/>
              <a:t>is the </a:t>
            </a:r>
            <a:r>
              <a:rPr lang="en-US" dirty="0" smtClean="0"/>
              <a:t>purpose </a:t>
            </a:r>
            <a:r>
              <a:rPr lang="en-US" dirty="0" smtClean="0"/>
              <a:t>of these programs?</a:t>
            </a:r>
            <a:endParaRPr lang="en-US" dirty="0"/>
          </a:p>
        </p:txBody>
      </p:sp>
      <p:sp>
        <p:nvSpPr>
          <p:cNvPr id="3" name="Content Placeholder 2"/>
          <p:cNvSpPr>
            <a:spLocks noGrp="1"/>
          </p:cNvSpPr>
          <p:nvPr>
            <p:ph idx="1"/>
          </p:nvPr>
        </p:nvSpPr>
        <p:spPr/>
        <p:txBody>
          <a:bodyPr anchor="ctr"/>
          <a:lstStyle/>
          <a:p>
            <a:r>
              <a:rPr lang="en-US" sz="2400" dirty="0"/>
              <a:t>What is the purpose of consultation?</a:t>
            </a:r>
          </a:p>
          <a:p>
            <a:pPr marL="0" indent="0">
              <a:buNone/>
            </a:pPr>
            <a:endParaRPr lang="en-US" sz="2400" dirty="0"/>
          </a:p>
          <a:p>
            <a:r>
              <a:rPr lang="en-US" sz="2400" dirty="0"/>
              <a:t>What is the purpose of these federal programs?</a:t>
            </a:r>
          </a:p>
          <a:p>
            <a:pPr lvl="1">
              <a:buFont typeface="Wingdings" panose="05000000000000000000" pitchFamily="2" charset="2"/>
              <a:buChar char="Ø"/>
            </a:pPr>
            <a:r>
              <a:rPr lang="en-US" sz="2000" dirty="0"/>
              <a:t>Title I, Part A</a:t>
            </a:r>
          </a:p>
          <a:p>
            <a:pPr lvl="1">
              <a:buFont typeface="Wingdings" panose="05000000000000000000" pitchFamily="2" charset="2"/>
              <a:buChar char="Ø"/>
            </a:pPr>
            <a:r>
              <a:rPr lang="en-US" sz="2000" dirty="0"/>
              <a:t>Title I, Part C</a:t>
            </a:r>
          </a:p>
          <a:p>
            <a:pPr lvl="1">
              <a:buFont typeface="Wingdings" panose="05000000000000000000" pitchFamily="2" charset="2"/>
              <a:buChar char="Ø"/>
            </a:pPr>
            <a:r>
              <a:rPr lang="en-US" sz="2000" dirty="0"/>
              <a:t>Title II, Part A</a:t>
            </a:r>
          </a:p>
          <a:p>
            <a:pPr lvl="1">
              <a:buFont typeface="Wingdings" panose="05000000000000000000" pitchFamily="2" charset="2"/>
              <a:buChar char="Ø"/>
            </a:pPr>
            <a:r>
              <a:rPr lang="en-US" sz="2000" dirty="0"/>
              <a:t>Title </a:t>
            </a:r>
            <a:r>
              <a:rPr lang="en-US" sz="2000" dirty="0" smtClean="0"/>
              <a:t>III, Part A</a:t>
            </a:r>
            <a:endParaRPr lang="en-US" sz="2000" dirty="0"/>
          </a:p>
          <a:p>
            <a:pPr lvl="1">
              <a:buFont typeface="Wingdings" panose="05000000000000000000" pitchFamily="2" charset="2"/>
              <a:buChar char="Ø"/>
            </a:pPr>
            <a:r>
              <a:rPr lang="en-US" sz="2000" dirty="0"/>
              <a:t>Title </a:t>
            </a:r>
            <a:r>
              <a:rPr lang="en-US" sz="2000" dirty="0" smtClean="0"/>
              <a:t>IV, </a:t>
            </a:r>
            <a:r>
              <a:rPr lang="en-US" sz="2000" dirty="0"/>
              <a:t>Part A				</a:t>
            </a:r>
          </a:p>
          <a:p>
            <a:pPr lvl="1">
              <a:buFont typeface="Wingdings" panose="05000000000000000000" pitchFamily="2" charset="2"/>
              <a:buChar char="Ø"/>
            </a:pPr>
            <a:r>
              <a:rPr lang="en-US" sz="2000" dirty="0"/>
              <a:t>Title IV, Part B (</a:t>
            </a:r>
            <a:r>
              <a:rPr lang="en-US" sz="2000" dirty="0" smtClean="0"/>
              <a:t>21</a:t>
            </a:r>
            <a:r>
              <a:rPr lang="en-US" sz="2000" baseline="30000" dirty="0" smtClean="0"/>
              <a:t>st</a:t>
            </a:r>
            <a:r>
              <a:rPr lang="en-US" sz="2000" dirty="0" smtClean="0"/>
              <a:t> Century</a:t>
            </a:r>
            <a:r>
              <a:rPr lang="en-US" sz="2000" dirty="0" smtClean="0"/>
              <a:t>)</a:t>
            </a:r>
            <a:endParaRPr lang="en-US" sz="2000" dirty="0"/>
          </a:p>
        </p:txBody>
      </p:sp>
    </p:spTree>
    <p:extLst>
      <p:ext uri="{BB962C8B-B14F-4D97-AF65-F5344CB8AC3E}">
        <p14:creationId xmlns:p14="http://schemas.microsoft.com/office/powerpoint/2010/main" val="283750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t>
            </a:r>
            <a:r>
              <a:rPr lang="en-US" dirty="0" smtClean="0"/>
              <a:t>impact </a:t>
            </a:r>
            <a:r>
              <a:rPr lang="en-US" dirty="0" smtClean="0"/>
              <a:t>of </a:t>
            </a:r>
            <a:r>
              <a:rPr lang="en-US" dirty="0"/>
              <a:t>u</a:t>
            </a:r>
            <a:r>
              <a:rPr lang="en-US" dirty="0" smtClean="0"/>
              <a:t>nderstanding </a:t>
            </a:r>
            <a:r>
              <a:rPr lang="en-US" dirty="0" smtClean="0"/>
              <a:t>the </a:t>
            </a:r>
            <a:r>
              <a:rPr lang="en-US" dirty="0" smtClean="0"/>
              <a:t>“what</a:t>
            </a:r>
            <a:r>
              <a:rPr lang="en-US" dirty="0" smtClean="0"/>
              <a:t>”</a:t>
            </a:r>
            <a:endParaRPr lang="en-US" dirty="0"/>
          </a:p>
        </p:txBody>
      </p:sp>
      <p:sp>
        <p:nvSpPr>
          <p:cNvPr id="3" name="Content Placeholder 2"/>
          <p:cNvSpPr>
            <a:spLocks noGrp="1"/>
          </p:cNvSpPr>
          <p:nvPr>
            <p:ph idx="1"/>
          </p:nvPr>
        </p:nvSpPr>
        <p:spPr/>
        <p:txBody>
          <a:bodyPr anchor="ctr"/>
          <a:lstStyle/>
          <a:p>
            <a:r>
              <a:rPr lang="en-US" dirty="0" smtClean="0"/>
              <a:t>Provides knowledge as to what services are available and applicable to private school children, teachers and families.</a:t>
            </a:r>
          </a:p>
          <a:p>
            <a:r>
              <a:rPr lang="en-US" dirty="0" smtClean="0"/>
              <a:t>Encourages input </a:t>
            </a:r>
            <a:r>
              <a:rPr lang="en-US" dirty="0"/>
              <a:t>and </a:t>
            </a:r>
            <a:r>
              <a:rPr lang="en-US" dirty="0" smtClean="0"/>
              <a:t>discussion.</a:t>
            </a:r>
            <a:endParaRPr lang="en-US" dirty="0" smtClean="0"/>
          </a:p>
          <a:p>
            <a:r>
              <a:rPr lang="en-US" dirty="0" smtClean="0"/>
              <a:t>Provides additional meaning to the consultation meeting</a:t>
            </a:r>
            <a:r>
              <a:rPr lang="en-US" dirty="0" smtClean="0"/>
              <a:t>.</a:t>
            </a:r>
            <a:endParaRPr lang="en-US" dirty="0" smtClean="0"/>
          </a:p>
        </p:txBody>
      </p:sp>
    </p:spTree>
    <p:extLst>
      <p:ext uri="{BB962C8B-B14F-4D97-AF65-F5344CB8AC3E}">
        <p14:creationId xmlns:p14="http://schemas.microsoft.com/office/powerpoint/2010/main" val="3762285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Talk</a:t>
            </a:r>
            <a:endParaRPr lang="en-US" dirty="0"/>
          </a:p>
        </p:txBody>
      </p:sp>
      <p:sp>
        <p:nvSpPr>
          <p:cNvPr id="3" name="Content Placeholder 2"/>
          <p:cNvSpPr>
            <a:spLocks noGrp="1"/>
          </p:cNvSpPr>
          <p:nvPr>
            <p:ph type="body" idx="1"/>
          </p:nvPr>
        </p:nvSpPr>
        <p:spPr/>
        <p:txBody>
          <a:bodyPr/>
          <a:lstStyle/>
          <a:p>
            <a:pPr algn="ctr"/>
            <a:r>
              <a:rPr lang="en-US" dirty="0" smtClean="0"/>
              <a:t>How do you ensure that all participants understand the purpose of all applicable title programs?</a:t>
            </a:r>
            <a:endParaRPr lang="en-US" dirty="0"/>
          </a:p>
        </p:txBody>
      </p:sp>
    </p:spTree>
    <p:extLst>
      <p:ext uri="{BB962C8B-B14F-4D97-AF65-F5344CB8AC3E}">
        <p14:creationId xmlns:p14="http://schemas.microsoft.com/office/powerpoint/2010/main" val="2699885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Understanding the </a:t>
            </a:r>
            <a:r>
              <a:rPr lang="en-US" dirty="0" smtClean="0"/>
              <a:t>“why</a:t>
            </a:r>
            <a:r>
              <a:rPr lang="en-US" dirty="0" smtClean="0"/>
              <a:t>”</a:t>
            </a:r>
            <a:br>
              <a:rPr lang="en-US" dirty="0" smtClean="0"/>
            </a:br>
            <a:r>
              <a:rPr lang="en-US" dirty="0" smtClean="0"/>
              <a:t>Why </a:t>
            </a:r>
            <a:r>
              <a:rPr lang="en-US" dirty="0" smtClean="0"/>
              <a:t>this </a:t>
            </a:r>
            <a:r>
              <a:rPr lang="en-US" dirty="0" smtClean="0"/>
              <a:t>process</a:t>
            </a:r>
            <a:r>
              <a:rPr lang="en-US" dirty="0" smtClean="0"/>
              <a:t>?</a:t>
            </a:r>
            <a:endParaRPr lang="en-US" dirty="0"/>
          </a:p>
        </p:txBody>
      </p:sp>
      <p:sp>
        <p:nvSpPr>
          <p:cNvPr id="3" name="Content Placeholder 2"/>
          <p:cNvSpPr>
            <a:spLocks noGrp="1"/>
          </p:cNvSpPr>
          <p:nvPr>
            <p:ph idx="1"/>
          </p:nvPr>
        </p:nvSpPr>
        <p:spPr/>
        <p:txBody>
          <a:bodyPr anchor="ctr"/>
          <a:lstStyle/>
          <a:p>
            <a:r>
              <a:rPr lang="en-US" dirty="0" smtClean="0"/>
              <a:t>Outline processes in a </a:t>
            </a:r>
            <a:r>
              <a:rPr lang="en-US" dirty="0" smtClean="0"/>
              <a:t>handbook:</a:t>
            </a:r>
            <a:endParaRPr lang="en-US" dirty="0" smtClean="0"/>
          </a:p>
          <a:p>
            <a:pPr lvl="1">
              <a:buFont typeface="Wingdings" panose="05000000000000000000" pitchFamily="2" charset="2"/>
              <a:buChar char="Ø"/>
            </a:pPr>
            <a:r>
              <a:rPr lang="en-US" dirty="0" smtClean="0"/>
              <a:t>Streamline and consistent</a:t>
            </a:r>
          </a:p>
          <a:p>
            <a:pPr lvl="1">
              <a:buFont typeface="Wingdings" panose="05000000000000000000" pitchFamily="2" charset="2"/>
              <a:buChar char="Ø"/>
            </a:pPr>
            <a:r>
              <a:rPr lang="en-US" dirty="0" smtClean="0"/>
              <a:t>Timelines</a:t>
            </a:r>
          </a:p>
          <a:p>
            <a:pPr lvl="1">
              <a:buFont typeface="Wingdings" panose="05000000000000000000" pitchFamily="2" charset="2"/>
              <a:buChar char="Ø"/>
            </a:pPr>
            <a:r>
              <a:rPr lang="en-US" dirty="0" smtClean="0"/>
              <a:t>Forms</a:t>
            </a:r>
          </a:p>
          <a:p>
            <a:r>
              <a:rPr lang="en-US" dirty="0"/>
              <a:t>Share Request for </a:t>
            </a:r>
            <a:r>
              <a:rPr lang="en-US" dirty="0" smtClean="0"/>
              <a:t>Application (RFA</a:t>
            </a:r>
            <a:r>
              <a:rPr lang="en-US" dirty="0" smtClean="0"/>
              <a:t>).</a:t>
            </a:r>
            <a:endParaRPr lang="en-US" dirty="0" smtClean="0"/>
          </a:p>
          <a:p>
            <a:r>
              <a:rPr lang="en-US" dirty="0" smtClean="0"/>
              <a:t>Florida Department of Education and </a:t>
            </a:r>
            <a:r>
              <a:rPr lang="en-US" dirty="0" smtClean="0"/>
              <a:t>U.S. </a:t>
            </a:r>
            <a:r>
              <a:rPr lang="en-US" dirty="0" smtClean="0"/>
              <a:t>Department of Education </a:t>
            </a:r>
            <a:r>
              <a:rPr lang="en-US" dirty="0" smtClean="0"/>
              <a:t>guidance.</a:t>
            </a:r>
            <a:endParaRPr lang="en-US" dirty="0" smtClean="0"/>
          </a:p>
        </p:txBody>
      </p:sp>
    </p:spTree>
    <p:extLst>
      <p:ext uri="{BB962C8B-B14F-4D97-AF65-F5344CB8AC3E}">
        <p14:creationId xmlns:p14="http://schemas.microsoft.com/office/powerpoint/2010/main" val="210035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t>
            </a:r>
            <a:r>
              <a:rPr lang="en-US" dirty="0" smtClean="0"/>
              <a:t>impact </a:t>
            </a:r>
            <a:r>
              <a:rPr lang="en-US" dirty="0" smtClean="0"/>
              <a:t>of </a:t>
            </a:r>
            <a:r>
              <a:rPr lang="en-US" dirty="0" smtClean="0"/>
              <a:t>understanding </a:t>
            </a:r>
            <a:r>
              <a:rPr lang="en-US" dirty="0" smtClean="0"/>
              <a:t>the </a:t>
            </a:r>
            <a:r>
              <a:rPr lang="en-US" dirty="0" smtClean="0"/>
              <a:t>“why</a:t>
            </a:r>
            <a:r>
              <a:rPr lang="en-US" dirty="0" smtClean="0"/>
              <a:t>”</a:t>
            </a:r>
            <a:endParaRPr lang="en-US" dirty="0"/>
          </a:p>
        </p:txBody>
      </p:sp>
      <p:sp>
        <p:nvSpPr>
          <p:cNvPr id="3" name="Content Placeholder 2"/>
          <p:cNvSpPr>
            <a:spLocks noGrp="1"/>
          </p:cNvSpPr>
          <p:nvPr>
            <p:ph idx="1"/>
          </p:nvPr>
        </p:nvSpPr>
        <p:spPr/>
        <p:txBody>
          <a:bodyPr anchor="ctr"/>
          <a:lstStyle/>
          <a:p>
            <a:r>
              <a:rPr lang="en-US" dirty="0" smtClean="0"/>
              <a:t>Creates:</a:t>
            </a:r>
          </a:p>
          <a:p>
            <a:pPr lvl="1">
              <a:buFont typeface="Wingdings" panose="05000000000000000000" pitchFamily="2" charset="2"/>
              <a:buChar char="Ø"/>
            </a:pPr>
            <a:r>
              <a:rPr lang="en-US" dirty="0" smtClean="0"/>
              <a:t>Transparency</a:t>
            </a:r>
          </a:p>
          <a:p>
            <a:pPr lvl="1">
              <a:buFont typeface="Wingdings" panose="05000000000000000000" pitchFamily="2" charset="2"/>
              <a:buChar char="Ø"/>
            </a:pPr>
            <a:r>
              <a:rPr lang="en-US" dirty="0" smtClean="0"/>
              <a:t>Clear private school expectations</a:t>
            </a:r>
          </a:p>
          <a:p>
            <a:r>
              <a:rPr lang="en-US" dirty="0" smtClean="0"/>
              <a:t>Builds </a:t>
            </a:r>
            <a:r>
              <a:rPr lang="en-US" dirty="0" smtClean="0"/>
              <a:t>relationships.</a:t>
            </a:r>
            <a:endParaRPr lang="en-US" dirty="0" smtClean="0"/>
          </a:p>
          <a:p>
            <a:r>
              <a:rPr lang="en-US" dirty="0" smtClean="0"/>
              <a:t>Develops plan that are compliant with federal, </a:t>
            </a:r>
            <a:r>
              <a:rPr lang="en-US" dirty="0" smtClean="0"/>
              <a:t>state </a:t>
            </a:r>
            <a:r>
              <a:rPr lang="en-US" dirty="0" smtClean="0"/>
              <a:t>and district requirements.</a:t>
            </a:r>
          </a:p>
          <a:p>
            <a:r>
              <a:rPr lang="en-US" dirty="0" smtClean="0"/>
              <a:t>Utilizes </a:t>
            </a:r>
            <a:r>
              <a:rPr lang="en-US" dirty="0" smtClean="0"/>
              <a:t>allocations.</a:t>
            </a:r>
            <a:endParaRPr lang="en-US" dirty="0" smtClean="0"/>
          </a:p>
        </p:txBody>
      </p:sp>
    </p:spTree>
    <p:extLst>
      <p:ext uri="{BB962C8B-B14F-4D97-AF65-F5344CB8AC3E}">
        <p14:creationId xmlns:p14="http://schemas.microsoft.com/office/powerpoint/2010/main" val="395695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Table Talk</a:t>
            </a:r>
            <a:endParaRPr lang="en-US" dirty="0"/>
          </a:p>
        </p:txBody>
      </p:sp>
      <p:sp>
        <p:nvSpPr>
          <p:cNvPr id="7" name="Text Placeholder 6"/>
          <p:cNvSpPr>
            <a:spLocks noGrp="1"/>
          </p:cNvSpPr>
          <p:nvPr>
            <p:ph type="body" idx="1"/>
          </p:nvPr>
        </p:nvSpPr>
        <p:spPr/>
        <p:txBody>
          <a:bodyPr/>
          <a:lstStyle/>
          <a:p>
            <a:pPr algn="ctr"/>
            <a:r>
              <a:rPr lang="en-US" dirty="0" smtClean="0"/>
              <a:t>What have you done in the past to increase transparency while implementing equitable services?</a:t>
            </a:r>
            <a:endParaRPr lang="en-US" dirty="0"/>
          </a:p>
        </p:txBody>
      </p:sp>
    </p:spTree>
    <p:extLst>
      <p:ext uri="{BB962C8B-B14F-4D97-AF65-F5344CB8AC3E}">
        <p14:creationId xmlns:p14="http://schemas.microsoft.com/office/powerpoint/2010/main" val="3205527594"/>
      </p:ext>
    </p:extLst>
  </p:cSld>
  <p:clrMapOvr>
    <a:masterClrMapping/>
  </p:clrMapOvr>
</p:sld>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D49E23A80A7D444B9E59CF5CCFED13F" ma:contentTypeVersion="0" ma:contentTypeDescription="Create a new document." ma:contentTypeScope="" ma:versionID="c99bd74755515ad6017e14daa878c6b7">
  <xsd:schema xmlns:xsd="http://www.w3.org/2001/XMLSchema" xmlns:xs="http://www.w3.org/2001/XMLSchema" xmlns:p="http://schemas.microsoft.com/office/2006/metadata/properties" xmlns:ns2="1c375291-bfca-42fa-8c4a-5ccc0a7430f4" targetNamespace="http://schemas.microsoft.com/office/2006/metadata/properties" ma:root="true" ma:fieldsID="bd1e8fb3b08bff3425a49f94c7fa242d" ns2:_="">
    <xsd:import namespace="1c375291-bfca-42fa-8c4a-5ccc0a7430f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75291-bfca-42fa-8c4a-5ccc0a7430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09522E-FA29-47E4-AEEF-D73ADE2A7626}">
  <ds:schemaRefs>
    <ds:schemaRef ds:uri="http://purl.org/dc/elements/1.1/"/>
    <ds:schemaRef ds:uri="1c375291-bfca-42fa-8c4a-5ccc0a7430f4"/>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A951FD67-3157-41CD-8561-1C6AA2BE4532}">
  <ds:schemaRefs>
    <ds:schemaRef ds:uri="http://schemas.microsoft.com/sharepoint/events"/>
  </ds:schemaRefs>
</ds:datastoreItem>
</file>

<file path=customXml/itemProps3.xml><?xml version="1.0" encoding="utf-8"?>
<ds:datastoreItem xmlns:ds="http://schemas.openxmlformats.org/officeDocument/2006/customXml" ds:itemID="{0B89FB84-027C-4EC3-859C-93EB5CFAB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75291-bfca-42fa-8c4a-5ccc0a743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29CDFA1-7EA9-47A5-83AD-A47A49F856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FDOE_PPT_template_Standard</Template>
  <TotalTime>3116</TotalTime>
  <Words>750</Words>
  <Application>Microsoft Office PowerPoint</Application>
  <PresentationFormat>On-screen Show (4:3)</PresentationFormat>
  <Paragraphs>85</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FDOE_PPT_template_Standard</vt:lpstr>
      <vt:lpstr>Equitable Services Panel</vt:lpstr>
      <vt:lpstr>The Panel</vt:lpstr>
      <vt:lpstr>Discussion</vt:lpstr>
      <vt:lpstr>Understanding the “what” What is the purpose of these programs?</vt:lpstr>
      <vt:lpstr>The impact of understanding the “what”</vt:lpstr>
      <vt:lpstr>Table Talk</vt:lpstr>
      <vt:lpstr>Understanding the “why” Why this process?</vt:lpstr>
      <vt:lpstr>The impact of understanding the “why”</vt:lpstr>
      <vt:lpstr>Table Talk</vt:lpstr>
      <vt:lpstr>Understanding the “how” How to create a collaborative environment?</vt:lpstr>
      <vt:lpstr>The impact of understanding the “how”</vt:lpstr>
      <vt:lpstr>Table Talk</vt:lpstr>
      <vt:lpstr>Thank you to our Panel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Penik, Megan</dc:creator>
  <cp:lastModifiedBy>Tanner, Nicolle</cp:lastModifiedBy>
  <cp:revision>90</cp:revision>
  <cp:lastPrinted>2018-04-12T13:18:42Z</cp:lastPrinted>
  <dcterms:created xsi:type="dcterms:W3CDTF">2015-06-03T15:39:07Z</dcterms:created>
  <dcterms:modified xsi:type="dcterms:W3CDTF">2018-09-10T15:56:07Z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917e4c49-9b6b-485f-9f91-2b7b643feae2</vt:lpwstr>
  </property>
  <property fmtid="{D5CDD505-2E9C-101B-9397-08002B2CF9AE}" pid="3" name="ContentTypeId">
    <vt:lpwstr>0x0101001D49E23A80A7D444B9E59CF5CCFED13F</vt:lpwstr>
  </property>
  <property fmtid="{D5CDD505-2E9C-101B-9397-08002B2CF9AE}" pid="4" name="_dlc_DocId">
    <vt:lpwstr>372YA7RW7CNW-1147-385</vt:lpwstr>
  </property>
  <property fmtid="{D5CDD505-2E9C-101B-9397-08002B2CF9AE}" pid="5" name="_dlc_DocIdUrl">
    <vt:lpwstr>https://mybfk.battelleforkids.org/projects/FDOE/_layouts/DocIdRedir.aspx?ID=372YA7RW7CNW-1147-385, 372YA7RW7CNW-1147-385</vt:lpwstr>
  </property>
</Properties>
</file>