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35"/>
  </p:notesMasterIdLst>
  <p:handoutMasterIdLst>
    <p:handoutMasterId r:id="rId136"/>
  </p:handoutMasterIdLst>
  <p:sldIdLst>
    <p:sldId id="550" r:id="rId6"/>
    <p:sldId id="271" r:id="rId7"/>
    <p:sldId id="363" r:id="rId8"/>
    <p:sldId id="346" r:id="rId9"/>
    <p:sldId id="407" r:id="rId10"/>
    <p:sldId id="348" r:id="rId11"/>
    <p:sldId id="368" r:id="rId12"/>
    <p:sldId id="369" r:id="rId13"/>
    <p:sldId id="528" r:id="rId14"/>
    <p:sldId id="529" r:id="rId15"/>
    <p:sldId id="530" r:id="rId16"/>
    <p:sldId id="531" r:id="rId17"/>
    <p:sldId id="532" r:id="rId18"/>
    <p:sldId id="533" r:id="rId19"/>
    <p:sldId id="534" r:id="rId20"/>
    <p:sldId id="535" r:id="rId21"/>
    <p:sldId id="536" r:id="rId22"/>
    <p:sldId id="537" r:id="rId23"/>
    <p:sldId id="349" r:id="rId24"/>
    <p:sldId id="314" r:id="rId25"/>
    <p:sldId id="526" r:id="rId26"/>
    <p:sldId id="353" r:id="rId27"/>
    <p:sldId id="355" r:id="rId28"/>
    <p:sldId id="361" r:id="rId29"/>
    <p:sldId id="540" r:id="rId30"/>
    <p:sldId id="541" r:id="rId31"/>
    <p:sldId id="542" r:id="rId32"/>
    <p:sldId id="543" r:id="rId33"/>
    <p:sldId id="544" r:id="rId34"/>
    <p:sldId id="545" r:id="rId35"/>
    <p:sldId id="546" r:id="rId36"/>
    <p:sldId id="547" r:id="rId37"/>
    <p:sldId id="548" r:id="rId38"/>
    <p:sldId id="362" r:id="rId39"/>
    <p:sldId id="483" r:id="rId40"/>
    <p:sldId id="484" r:id="rId41"/>
    <p:sldId id="485" r:id="rId42"/>
    <p:sldId id="486" r:id="rId43"/>
    <p:sldId id="487" r:id="rId44"/>
    <p:sldId id="488" r:id="rId45"/>
    <p:sldId id="489" r:id="rId46"/>
    <p:sldId id="490" r:id="rId47"/>
    <p:sldId id="491" r:id="rId48"/>
    <p:sldId id="492" r:id="rId49"/>
    <p:sldId id="493" r:id="rId50"/>
    <p:sldId id="494" r:id="rId51"/>
    <p:sldId id="495" r:id="rId52"/>
    <p:sldId id="499" r:id="rId53"/>
    <p:sldId id="500" r:id="rId54"/>
    <p:sldId id="432" r:id="rId55"/>
    <p:sldId id="433" r:id="rId56"/>
    <p:sldId id="434" r:id="rId57"/>
    <p:sldId id="435" r:id="rId58"/>
    <p:sldId id="436" r:id="rId59"/>
    <p:sldId id="437" r:id="rId60"/>
    <p:sldId id="438" r:id="rId61"/>
    <p:sldId id="439" r:id="rId62"/>
    <p:sldId id="440" r:id="rId63"/>
    <p:sldId id="441" r:id="rId64"/>
    <p:sldId id="446" r:id="rId65"/>
    <p:sldId id="447" r:id="rId66"/>
    <p:sldId id="448" r:id="rId67"/>
    <p:sldId id="449" r:id="rId68"/>
    <p:sldId id="450" r:id="rId69"/>
    <p:sldId id="451" r:id="rId70"/>
    <p:sldId id="452" r:id="rId71"/>
    <p:sldId id="453" r:id="rId72"/>
    <p:sldId id="454" r:id="rId73"/>
    <p:sldId id="455" r:id="rId74"/>
    <p:sldId id="480" r:id="rId75"/>
    <p:sldId id="457" r:id="rId76"/>
    <p:sldId id="458" r:id="rId77"/>
    <p:sldId id="459" r:id="rId78"/>
    <p:sldId id="460" r:id="rId79"/>
    <p:sldId id="461" r:id="rId80"/>
    <p:sldId id="462" r:id="rId81"/>
    <p:sldId id="463" r:id="rId82"/>
    <p:sldId id="464" r:id="rId83"/>
    <p:sldId id="465" r:id="rId84"/>
    <p:sldId id="466" r:id="rId85"/>
    <p:sldId id="467" r:id="rId86"/>
    <p:sldId id="468" r:id="rId87"/>
    <p:sldId id="469" r:id="rId88"/>
    <p:sldId id="470" r:id="rId89"/>
    <p:sldId id="474" r:id="rId90"/>
    <p:sldId id="471" r:id="rId91"/>
    <p:sldId id="472" r:id="rId92"/>
    <p:sldId id="377" r:id="rId93"/>
    <p:sldId id="380" r:id="rId94"/>
    <p:sldId id="384" r:id="rId95"/>
    <p:sldId id="385" r:id="rId96"/>
    <p:sldId id="400" r:id="rId97"/>
    <p:sldId id="424" r:id="rId98"/>
    <p:sldId id="402" r:id="rId99"/>
    <p:sldId id="388" r:id="rId100"/>
    <p:sldId id="395" r:id="rId101"/>
    <p:sldId id="396" r:id="rId102"/>
    <p:sldId id="538" r:id="rId103"/>
    <p:sldId id="411" r:id="rId104"/>
    <p:sldId id="408" r:id="rId105"/>
    <p:sldId id="410" r:id="rId106"/>
    <p:sldId id="412" r:id="rId107"/>
    <p:sldId id="389" r:id="rId108"/>
    <p:sldId id="539" r:id="rId109"/>
    <p:sldId id="390" r:id="rId110"/>
    <p:sldId id="391" r:id="rId111"/>
    <p:sldId id="392" r:id="rId112"/>
    <p:sldId id="393" r:id="rId113"/>
    <p:sldId id="497" r:id="rId114"/>
    <p:sldId id="498" r:id="rId115"/>
    <p:sldId id="413" r:id="rId116"/>
    <p:sldId id="414" r:id="rId117"/>
    <p:sldId id="415" r:id="rId118"/>
    <p:sldId id="416" r:id="rId119"/>
    <p:sldId id="417" r:id="rId120"/>
    <p:sldId id="419" r:id="rId121"/>
    <p:sldId id="420" r:id="rId122"/>
    <p:sldId id="421" r:id="rId123"/>
    <p:sldId id="422" r:id="rId124"/>
    <p:sldId id="423" r:id="rId125"/>
    <p:sldId id="406" r:id="rId126"/>
    <p:sldId id="426" r:id="rId127"/>
    <p:sldId id="427" r:id="rId128"/>
    <p:sldId id="428" r:id="rId129"/>
    <p:sldId id="429" r:id="rId130"/>
    <p:sldId id="501" r:id="rId131"/>
    <p:sldId id="430" r:id="rId132"/>
    <p:sldId id="431" r:id="rId133"/>
    <p:sldId id="280" r:id="rId13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25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azzo, Katherine" initials="MK" lastIdx="2" clrIdx="0">
    <p:extLst>
      <p:ext uri="{19B8F6BF-5375-455C-9EA6-DF929625EA0E}">
        <p15:presenceInfo xmlns:p15="http://schemas.microsoft.com/office/powerpoint/2012/main" userId="S-1-5-21-2011038089-1331910415-1862565094-588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9D2C"/>
    <a:srgbClr val="DDB761"/>
    <a:srgbClr val="EAEAEA"/>
    <a:srgbClr val="9CB63C"/>
    <a:srgbClr val="00689B"/>
    <a:srgbClr val="00A88D"/>
    <a:srgbClr val="262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34" autoAdjust="0"/>
    <p:restoredTop sz="69850" autoAdjust="0"/>
  </p:normalViewPr>
  <p:slideViewPr>
    <p:cSldViewPr snapToGrid="0">
      <p:cViewPr>
        <p:scale>
          <a:sx n="70" d="100"/>
          <a:sy n="70" d="100"/>
        </p:scale>
        <p:origin x="1416" y="240"/>
      </p:cViewPr>
      <p:guideLst>
        <p:guide orient="horz" pos="2160"/>
        <p:guide pos="2880"/>
        <p:guide orient="horz" pos="2256"/>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presProps" Target="pres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slide" Target="slides/slide124.xml"/><Relationship Id="rId137"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slide" Target="slides/slide127.xml"/><Relationship Id="rId14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notesMaster" Target="notesMasters/notesMaster1.xml"/><Relationship Id="rId143"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handoutMaster" Target="handoutMasters/handout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Halley" userId="7c799d4bdda1c310" providerId="LiveId" clId="{0ED78F90-D8AA-F047-8C76-59D4F5CBE10C}"/>
    <pc:docChg chg="modSld">
      <pc:chgData name="Tracy Halley" userId="7c799d4bdda1c310" providerId="LiveId" clId="{0ED78F90-D8AA-F047-8C76-59D4F5CBE10C}" dt="2019-04-01T14:57:28.587" v="1118" actId="20577"/>
      <pc:docMkLst>
        <pc:docMk/>
      </pc:docMkLst>
      <pc:sldChg chg="modNotesTx">
        <pc:chgData name="Tracy Halley" userId="7c799d4bdda1c310" providerId="LiveId" clId="{0ED78F90-D8AA-F047-8C76-59D4F5CBE10C}" dt="2019-03-31T13:41:29.721" v="499" actId="20577"/>
        <pc:sldMkLst>
          <pc:docMk/>
          <pc:sldMk cId="3724860155" sldId="490"/>
        </pc:sldMkLst>
      </pc:sldChg>
      <pc:sldChg chg="modNotesTx">
        <pc:chgData name="Tracy Halley" userId="7c799d4bdda1c310" providerId="LiveId" clId="{0ED78F90-D8AA-F047-8C76-59D4F5CBE10C}" dt="2019-03-31T13:51:04.119" v="529" actId="20577"/>
        <pc:sldMkLst>
          <pc:docMk/>
          <pc:sldMk cId="4092979288" sldId="495"/>
        </pc:sldMkLst>
      </pc:sldChg>
      <pc:sldChg chg="modNotesTx">
        <pc:chgData name="Tracy Halley" userId="7c799d4bdda1c310" providerId="LiveId" clId="{0ED78F90-D8AA-F047-8C76-59D4F5CBE10C}" dt="2019-03-31T13:21:45.341" v="108" actId="20577"/>
        <pc:sldMkLst>
          <pc:docMk/>
          <pc:sldMk cId="1467249536" sldId="526"/>
        </pc:sldMkLst>
      </pc:sldChg>
      <pc:sldChg chg="modNotesTx">
        <pc:chgData name="Tracy Halley" userId="7c799d4bdda1c310" providerId="LiveId" clId="{0ED78F90-D8AA-F047-8C76-59D4F5CBE10C}" dt="2019-04-01T13:49:39.894" v="604" actId="20577"/>
        <pc:sldMkLst>
          <pc:docMk/>
          <pc:sldMk cId="1568705155" sldId="542"/>
        </pc:sldMkLst>
      </pc:sldChg>
      <pc:sldChg chg="modNotesTx">
        <pc:chgData name="Tracy Halley" userId="7c799d4bdda1c310" providerId="LiveId" clId="{0ED78F90-D8AA-F047-8C76-59D4F5CBE10C}" dt="2019-04-01T13:51:08.961" v="742" actId="20577"/>
        <pc:sldMkLst>
          <pc:docMk/>
          <pc:sldMk cId="1721333372" sldId="543"/>
        </pc:sldMkLst>
      </pc:sldChg>
      <pc:sldChg chg="modNotesTx">
        <pc:chgData name="Tracy Halley" userId="7c799d4bdda1c310" providerId="LiveId" clId="{0ED78F90-D8AA-F047-8C76-59D4F5CBE10C}" dt="2019-04-01T14:53:43.832" v="868" actId="20577"/>
        <pc:sldMkLst>
          <pc:docMk/>
          <pc:sldMk cId="1522952034" sldId="544"/>
        </pc:sldMkLst>
      </pc:sldChg>
      <pc:sldChg chg="modNotesTx">
        <pc:chgData name="Tracy Halley" userId="7c799d4bdda1c310" providerId="LiveId" clId="{0ED78F90-D8AA-F047-8C76-59D4F5CBE10C}" dt="2019-04-01T14:54:36.113" v="881" actId="20577"/>
        <pc:sldMkLst>
          <pc:docMk/>
          <pc:sldMk cId="2686723324" sldId="545"/>
        </pc:sldMkLst>
      </pc:sldChg>
      <pc:sldChg chg="modNotesTx">
        <pc:chgData name="Tracy Halley" userId="7c799d4bdda1c310" providerId="LiveId" clId="{0ED78F90-D8AA-F047-8C76-59D4F5CBE10C}" dt="2019-04-01T14:57:28.587" v="1118" actId="20577"/>
        <pc:sldMkLst>
          <pc:docMk/>
          <pc:sldMk cId="470044481" sldId="5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D11A4BA-ED6B-499B-BF08-E2389226367F}" type="datetimeFigureOut">
              <a:rPr lang="en-US" smtClean="0"/>
              <a:t>4/5/2019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37BB80C-5B50-40F4-A4AB-E13FB236917C}" type="slidenum">
              <a:rPr lang="en-US" smtClean="0"/>
              <a:t>‹#›</a:t>
            </a:fld>
            <a:endParaRPr lang="en-US"/>
          </a:p>
        </p:txBody>
      </p:sp>
    </p:spTree>
    <p:extLst>
      <p:ext uri="{BB962C8B-B14F-4D97-AF65-F5344CB8AC3E}">
        <p14:creationId xmlns:p14="http://schemas.microsoft.com/office/powerpoint/2010/main" val="159312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51BF47E-AE14-4255-8BC8-4157B94E4D07}" type="datetimeFigureOut">
              <a:rPr lang="en-US" smtClean="0"/>
              <a:t>4/5/2019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14A8B20-E690-4952-BFB0-CE808D07D400}" type="slidenum">
              <a:rPr lang="en-US" smtClean="0"/>
              <a:t>‹#›</a:t>
            </a:fld>
            <a:endParaRPr lang="en-US"/>
          </a:p>
        </p:txBody>
      </p:sp>
    </p:spTree>
    <p:extLst>
      <p:ext uri="{BB962C8B-B14F-4D97-AF65-F5344CB8AC3E}">
        <p14:creationId xmlns:p14="http://schemas.microsoft.com/office/powerpoint/2010/main" val="3000835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1000-1099/1008/Sections/1008.39.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Welcome!</a:t>
            </a:r>
          </a:p>
        </p:txBody>
      </p:sp>
      <p:sp>
        <p:nvSpPr>
          <p:cNvPr id="4" name="Slide Number Placeholder 3"/>
          <p:cNvSpPr>
            <a:spLocks noGrp="1"/>
          </p:cNvSpPr>
          <p:nvPr>
            <p:ph type="sldNum" sz="quarter" idx="10"/>
          </p:nvPr>
        </p:nvSpPr>
        <p:spPr/>
        <p:txBody>
          <a:bodyPr/>
          <a:lstStyle/>
          <a:p>
            <a:fld id="{E14A8B20-E690-4952-BFB0-CE808D07D400}" type="slidenum">
              <a:rPr lang="en-US" smtClean="0"/>
              <a:t>2</a:t>
            </a:fld>
            <a:endParaRPr lang="en-US"/>
          </a:p>
        </p:txBody>
      </p:sp>
    </p:spTree>
    <p:extLst>
      <p:ext uri="{BB962C8B-B14F-4D97-AF65-F5344CB8AC3E}">
        <p14:creationId xmlns:p14="http://schemas.microsoft.com/office/powerpoint/2010/main" val="160713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3</a:t>
            </a:fld>
            <a:endParaRPr lang="en-US"/>
          </a:p>
        </p:txBody>
      </p:sp>
    </p:spTree>
    <p:extLst>
      <p:ext uri="{BB962C8B-B14F-4D97-AF65-F5344CB8AC3E}">
        <p14:creationId xmlns:p14="http://schemas.microsoft.com/office/powerpoint/2010/main" val="2487817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14A8B20-E690-4952-BFB0-CE808D07D400}" type="slidenum">
              <a:rPr lang="en-US" smtClean="0"/>
              <a:t>4</a:t>
            </a:fld>
            <a:endParaRPr lang="en-US"/>
          </a:p>
        </p:txBody>
      </p:sp>
    </p:spTree>
    <p:extLst>
      <p:ext uri="{BB962C8B-B14F-4D97-AF65-F5344CB8AC3E}">
        <p14:creationId xmlns:p14="http://schemas.microsoft.com/office/powerpoint/2010/main" val="45737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5</a:t>
            </a:fld>
            <a:endParaRPr lang="en-US"/>
          </a:p>
        </p:txBody>
      </p:sp>
    </p:spTree>
    <p:extLst>
      <p:ext uri="{BB962C8B-B14F-4D97-AF65-F5344CB8AC3E}">
        <p14:creationId xmlns:p14="http://schemas.microsoft.com/office/powerpoint/2010/main" val="3615644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14A8B20-E690-4952-BFB0-CE808D07D400}" type="slidenum">
              <a:rPr lang="en-US" smtClean="0"/>
              <a:t>6</a:t>
            </a:fld>
            <a:endParaRPr lang="en-US"/>
          </a:p>
        </p:txBody>
      </p:sp>
    </p:spTree>
    <p:extLst>
      <p:ext uri="{BB962C8B-B14F-4D97-AF65-F5344CB8AC3E}">
        <p14:creationId xmlns:p14="http://schemas.microsoft.com/office/powerpoint/2010/main" val="1545778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4A8B20-E690-4952-BFB0-CE808D07D400}" type="slidenum">
              <a:rPr lang="en-US" smtClean="0"/>
              <a:t>7</a:t>
            </a:fld>
            <a:endParaRPr lang="en-US"/>
          </a:p>
        </p:txBody>
      </p:sp>
    </p:spTree>
    <p:extLst>
      <p:ext uri="{BB962C8B-B14F-4D97-AF65-F5344CB8AC3E}">
        <p14:creationId xmlns:p14="http://schemas.microsoft.com/office/powerpoint/2010/main" val="1581908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200" kern="1200" dirty="0">
              <a:solidFill>
                <a:schemeClr val="tx1"/>
              </a:solidFill>
              <a:effectLst/>
              <a:latin typeface="+mn-lt"/>
              <a:ea typeface="+mn-ea"/>
              <a:cs typeface="+mn-cs"/>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02F7575C-07D4-4B1B-844E-209BDFA13FF6}" type="slidenum">
              <a:rPr lang="en-US" altLang="en-US"/>
              <a:pPr/>
              <a:t>8</a:t>
            </a:fld>
            <a:endParaRPr lang="en-US" altLang="en-US"/>
          </a:p>
        </p:txBody>
      </p:sp>
    </p:spTree>
    <p:extLst>
      <p:ext uri="{BB962C8B-B14F-4D97-AF65-F5344CB8AC3E}">
        <p14:creationId xmlns:p14="http://schemas.microsoft.com/office/powerpoint/2010/main" val="1525115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9</a:t>
            </a:fld>
            <a:endParaRPr lang="en-US" altLang="en-US"/>
          </a:p>
        </p:txBody>
      </p:sp>
    </p:spTree>
    <p:extLst>
      <p:ext uri="{BB962C8B-B14F-4D97-AF65-F5344CB8AC3E}">
        <p14:creationId xmlns:p14="http://schemas.microsoft.com/office/powerpoint/2010/main" val="479011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10</a:t>
            </a:fld>
            <a:endParaRPr lang="en-US" altLang="en-US"/>
          </a:p>
        </p:txBody>
      </p:sp>
    </p:spTree>
    <p:extLst>
      <p:ext uri="{BB962C8B-B14F-4D97-AF65-F5344CB8AC3E}">
        <p14:creationId xmlns:p14="http://schemas.microsoft.com/office/powerpoint/2010/main" val="1796449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11</a:t>
            </a:fld>
            <a:endParaRPr lang="en-US" altLang="en-US"/>
          </a:p>
        </p:txBody>
      </p:sp>
    </p:spTree>
    <p:extLst>
      <p:ext uri="{BB962C8B-B14F-4D97-AF65-F5344CB8AC3E}">
        <p14:creationId xmlns:p14="http://schemas.microsoft.com/office/powerpoint/2010/main" val="356441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u="none"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12</a:t>
            </a:fld>
            <a:endParaRPr lang="en-US" altLang="en-US"/>
          </a:p>
        </p:txBody>
      </p:sp>
    </p:spTree>
    <p:extLst>
      <p:ext uri="{BB962C8B-B14F-4D97-AF65-F5344CB8AC3E}">
        <p14:creationId xmlns:p14="http://schemas.microsoft.com/office/powerpoint/2010/main" val="51215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200" kern="1200" dirty="0">
              <a:solidFill>
                <a:schemeClr val="tx1"/>
              </a:solidFill>
              <a:effectLst/>
              <a:latin typeface="+mn-lt"/>
              <a:ea typeface="+mn-ea"/>
              <a:cs typeface="+mn-cs"/>
            </a:endParaRPr>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13</a:t>
            </a:fld>
            <a:endParaRPr lang="en-US" altLang="en-US"/>
          </a:p>
        </p:txBody>
      </p:sp>
    </p:spTree>
    <p:extLst>
      <p:ext uri="{BB962C8B-B14F-4D97-AF65-F5344CB8AC3E}">
        <p14:creationId xmlns:p14="http://schemas.microsoft.com/office/powerpoint/2010/main" val="2220848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smtClean="0">
                <a:solidFill>
                  <a:schemeClr val="tx1"/>
                </a:solidFill>
                <a:effectLst/>
                <a:latin typeface="+mn-lt"/>
                <a:ea typeface="+mn-ea"/>
                <a:cs typeface="+mn-cs"/>
              </a:rPr>
              <a:t>The employment component examines the percentage of eligible students who were released from their DJJ program in the year of eligibility who gained employment within one year following their release. Data are provided by the Florida Education and Training Placement Information Program (FETPIP), a data collection and consumer reporting system established by </a:t>
            </a:r>
            <a:r>
              <a:rPr lang="en-US" sz="1200" u="none" strike="noStrike" kern="1200" smtClean="0">
                <a:solidFill>
                  <a:schemeClr val="tx1"/>
                </a:solidFill>
                <a:effectLst/>
                <a:latin typeface="+mn-lt"/>
                <a:ea typeface="+mn-ea"/>
                <a:cs typeface="+mn-cs"/>
                <a:hlinkClick r:id="rId3"/>
              </a:rPr>
              <a:t>s. 1008.39, F.S.</a:t>
            </a:r>
            <a:r>
              <a:rPr lang="en-US" sz="1200" kern="1200" smtClean="0">
                <a:solidFill>
                  <a:schemeClr val="tx1"/>
                </a:solidFill>
                <a:effectLst/>
                <a:latin typeface="+mn-lt"/>
                <a:ea typeface="+mn-ea"/>
                <a:cs typeface="+mn-cs"/>
              </a:rPr>
              <a:t>, to provide follow-up data on former students and program participants who have graduated, exited or completed a public education or training program within the State of Florida. FETPIP receives wage data from the Florida Department of Revenue quarterly. Students with reported wage data in any of the four quarters following their release date are considered employed. </a:t>
            </a:r>
          </a:p>
          <a:p>
            <a:endParaRPr lang="en-US" altLang="en-US" sz="1200" kern="120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Those that were enrolled in PK-12 or postsecondary education were excluded from this component unless they were also employed.</a:t>
            </a:r>
          </a:p>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14</a:t>
            </a:fld>
            <a:endParaRPr lang="en-US" altLang="en-US"/>
          </a:p>
        </p:txBody>
      </p:sp>
    </p:spTree>
    <p:extLst>
      <p:ext uri="{BB962C8B-B14F-4D97-AF65-F5344CB8AC3E}">
        <p14:creationId xmlns:p14="http://schemas.microsoft.com/office/powerpoint/2010/main" val="1383894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200" kern="1200" dirty="0">
              <a:solidFill>
                <a:schemeClr val="tx1"/>
              </a:solidFill>
              <a:effectLst/>
              <a:latin typeface="+mn-lt"/>
              <a:ea typeface="+mn-ea"/>
              <a:cs typeface="+mn-cs"/>
            </a:endParaRPr>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15</a:t>
            </a:fld>
            <a:endParaRPr lang="en-US" altLang="en-US"/>
          </a:p>
        </p:txBody>
      </p:sp>
    </p:spTree>
    <p:extLst>
      <p:ext uri="{BB962C8B-B14F-4D97-AF65-F5344CB8AC3E}">
        <p14:creationId xmlns:p14="http://schemas.microsoft.com/office/powerpoint/2010/main" val="2146484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16</a:t>
            </a:fld>
            <a:endParaRPr lang="en-US" altLang="en-US"/>
          </a:p>
        </p:txBody>
      </p:sp>
    </p:spTree>
    <p:extLst>
      <p:ext uri="{BB962C8B-B14F-4D97-AF65-F5344CB8AC3E}">
        <p14:creationId xmlns:p14="http://schemas.microsoft.com/office/powerpoint/2010/main" val="627022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414463" y="1162050"/>
            <a:ext cx="4181475" cy="313690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17</a:t>
            </a:fld>
            <a:endParaRPr lang="en-US" altLang="en-US"/>
          </a:p>
        </p:txBody>
      </p:sp>
    </p:spTree>
    <p:extLst>
      <p:ext uri="{BB962C8B-B14F-4D97-AF65-F5344CB8AC3E}">
        <p14:creationId xmlns:p14="http://schemas.microsoft.com/office/powerpoint/2010/main" val="1850911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F40ADA-A067-461B-9EDB-AEDFAA23A1BF}" type="slidenum">
              <a:rPr lang="en-US" smtClean="0"/>
              <a:t>18</a:t>
            </a:fld>
            <a:endParaRPr lang="en-US"/>
          </a:p>
        </p:txBody>
      </p:sp>
    </p:spTree>
    <p:extLst>
      <p:ext uri="{BB962C8B-B14F-4D97-AF65-F5344CB8AC3E}">
        <p14:creationId xmlns:p14="http://schemas.microsoft.com/office/powerpoint/2010/main" val="1652235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19</a:t>
            </a:fld>
            <a:endParaRPr lang="en-US"/>
          </a:p>
        </p:txBody>
      </p:sp>
    </p:spTree>
    <p:extLst>
      <p:ext uri="{BB962C8B-B14F-4D97-AF65-F5344CB8AC3E}">
        <p14:creationId xmlns:p14="http://schemas.microsoft.com/office/powerpoint/2010/main" val="3273305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20</a:t>
            </a:fld>
            <a:endParaRPr lang="en-US"/>
          </a:p>
        </p:txBody>
      </p:sp>
    </p:spTree>
    <p:extLst>
      <p:ext uri="{BB962C8B-B14F-4D97-AF65-F5344CB8AC3E}">
        <p14:creationId xmlns:p14="http://schemas.microsoft.com/office/powerpoint/2010/main" val="3060044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21</a:t>
            </a:fld>
            <a:endParaRPr lang="en-US"/>
          </a:p>
        </p:txBody>
      </p:sp>
    </p:spTree>
    <p:extLst>
      <p:ext uri="{BB962C8B-B14F-4D97-AF65-F5344CB8AC3E}">
        <p14:creationId xmlns:p14="http://schemas.microsoft.com/office/powerpoint/2010/main" val="103618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22</a:t>
            </a:fld>
            <a:endParaRPr lang="en-US"/>
          </a:p>
        </p:txBody>
      </p:sp>
    </p:spTree>
    <p:extLst>
      <p:ext uri="{BB962C8B-B14F-4D97-AF65-F5344CB8AC3E}">
        <p14:creationId xmlns:p14="http://schemas.microsoft.com/office/powerpoint/2010/main" val="3220730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23</a:t>
            </a:fld>
            <a:endParaRPr lang="en-US"/>
          </a:p>
        </p:txBody>
      </p:sp>
    </p:spTree>
    <p:extLst>
      <p:ext uri="{BB962C8B-B14F-4D97-AF65-F5344CB8AC3E}">
        <p14:creationId xmlns:p14="http://schemas.microsoft.com/office/powerpoint/2010/main" val="3962993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24</a:t>
            </a:fld>
            <a:endParaRPr lang="en-US"/>
          </a:p>
        </p:txBody>
      </p:sp>
    </p:spTree>
    <p:extLst>
      <p:ext uri="{BB962C8B-B14F-4D97-AF65-F5344CB8AC3E}">
        <p14:creationId xmlns:p14="http://schemas.microsoft.com/office/powerpoint/2010/main" val="2431427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96B0FA-7433-4781-BCC8-8EBCDB162780}" type="slidenum">
              <a:rPr lang="en-US" altLang="en-US" smtClean="0"/>
              <a:pPr/>
              <a:t>25</a:t>
            </a:fld>
            <a:endParaRPr lang="en-US" altLang="en-US"/>
          </a:p>
        </p:txBody>
      </p:sp>
    </p:spTree>
    <p:extLst>
      <p:ext uri="{BB962C8B-B14F-4D97-AF65-F5344CB8AC3E}">
        <p14:creationId xmlns:p14="http://schemas.microsoft.com/office/powerpoint/2010/main" val="16432098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45F617-3F28-4A89-8AB6-4F881369AB36}" type="slidenum">
              <a:rPr lang="en-US" smtClean="0"/>
              <a:t>26</a:t>
            </a:fld>
            <a:endParaRPr lang="en-US" dirty="0"/>
          </a:p>
        </p:txBody>
      </p:sp>
    </p:spTree>
    <p:extLst>
      <p:ext uri="{BB962C8B-B14F-4D97-AF65-F5344CB8AC3E}">
        <p14:creationId xmlns:p14="http://schemas.microsoft.com/office/powerpoint/2010/main" val="1221614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baseline="0"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27</a:t>
            </a:fld>
            <a:endParaRPr lang="en-US" altLang="en-US"/>
          </a:p>
        </p:txBody>
      </p:sp>
    </p:spTree>
    <p:extLst>
      <p:ext uri="{BB962C8B-B14F-4D97-AF65-F5344CB8AC3E}">
        <p14:creationId xmlns:p14="http://schemas.microsoft.com/office/powerpoint/2010/main" val="4086675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28</a:t>
            </a:fld>
            <a:endParaRPr lang="en-US" altLang="en-US"/>
          </a:p>
        </p:txBody>
      </p:sp>
    </p:spTree>
    <p:extLst>
      <p:ext uri="{BB962C8B-B14F-4D97-AF65-F5344CB8AC3E}">
        <p14:creationId xmlns:p14="http://schemas.microsoft.com/office/powerpoint/2010/main" val="3841728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29</a:t>
            </a:fld>
            <a:endParaRPr lang="en-US" altLang="en-US"/>
          </a:p>
        </p:txBody>
      </p:sp>
    </p:spTree>
    <p:extLst>
      <p:ext uri="{BB962C8B-B14F-4D97-AF65-F5344CB8AC3E}">
        <p14:creationId xmlns:p14="http://schemas.microsoft.com/office/powerpoint/2010/main" val="3180289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30</a:t>
            </a:fld>
            <a:endParaRPr lang="en-US" altLang="en-US"/>
          </a:p>
        </p:txBody>
      </p:sp>
    </p:spTree>
    <p:extLst>
      <p:ext uri="{BB962C8B-B14F-4D97-AF65-F5344CB8AC3E}">
        <p14:creationId xmlns:p14="http://schemas.microsoft.com/office/powerpoint/2010/main" val="106535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31</a:t>
            </a:fld>
            <a:endParaRPr lang="en-US" altLang="en-US"/>
          </a:p>
        </p:txBody>
      </p:sp>
    </p:spTree>
    <p:extLst>
      <p:ext uri="{BB962C8B-B14F-4D97-AF65-F5344CB8AC3E}">
        <p14:creationId xmlns:p14="http://schemas.microsoft.com/office/powerpoint/2010/main" val="4024082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32</a:t>
            </a:fld>
            <a:endParaRPr lang="en-US" altLang="en-US"/>
          </a:p>
        </p:txBody>
      </p:sp>
    </p:spTree>
    <p:extLst>
      <p:ext uri="{BB962C8B-B14F-4D97-AF65-F5344CB8AC3E}">
        <p14:creationId xmlns:p14="http://schemas.microsoft.com/office/powerpoint/2010/main" val="1208623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1C3D0-BC48-4CEE-88DD-9A462C557569}" type="slidenum">
              <a:rPr lang="en-US" altLang="en-US" smtClean="0"/>
              <a:pPr/>
              <a:t>33</a:t>
            </a:fld>
            <a:endParaRPr lang="en-US" altLang="en-US"/>
          </a:p>
        </p:txBody>
      </p:sp>
    </p:spTree>
    <p:extLst>
      <p:ext uri="{BB962C8B-B14F-4D97-AF65-F5344CB8AC3E}">
        <p14:creationId xmlns:p14="http://schemas.microsoft.com/office/powerpoint/2010/main" val="2881144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34</a:t>
            </a:fld>
            <a:endParaRPr lang="en-US"/>
          </a:p>
        </p:txBody>
      </p:sp>
    </p:spTree>
    <p:extLst>
      <p:ext uri="{BB962C8B-B14F-4D97-AF65-F5344CB8AC3E}">
        <p14:creationId xmlns:p14="http://schemas.microsoft.com/office/powerpoint/2010/main" val="3289326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35</a:t>
            </a:fld>
            <a:endParaRPr lang="en-US"/>
          </a:p>
        </p:txBody>
      </p:sp>
    </p:spTree>
    <p:extLst>
      <p:ext uri="{BB962C8B-B14F-4D97-AF65-F5344CB8AC3E}">
        <p14:creationId xmlns:p14="http://schemas.microsoft.com/office/powerpoint/2010/main" val="3498742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36</a:t>
            </a:fld>
            <a:endParaRPr lang="en-US" dirty="0"/>
          </a:p>
        </p:txBody>
      </p:sp>
    </p:spTree>
    <p:extLst>
      <p:ext uri="{BB962C8B-B14F-4D97-AF65-F5344CB8AC3E}">
        <p14:creationId xmlns:p14="http://schemas.microsoft.com/office/powerpoint/2010/main" val="2345000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37</a:t>
            </a:fld>
            <a:endParaRPr lang="en-US" dirty="0"/>
          </a:p>
        </p:txBody>
      </p:sp>
    </p:spTree>
    <p:extLst>
      <p:ext uri="{BB962C8B-B14F-4D97-AF65-F5344CB8AC3E}">
        <p14:creationId xmlns:p14="http://schemas.microsoft.com/office/powerpoint/2010/main" val="3796683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39</a:t>
            </a:fld>
            <a:endParaRPr lang="en-US"/>
          </a:p>
        </p:txBody>
      </p:sp>
    </p:spTree>
    <p:extLst>
      <p:ext uri="{BB962C8B-B14F-4D97-AF65-F5344CB8AC3E}">
        <p14:creationId xmlns:p14="http://schemas.microsoft.com/office/powerpoint/2010/main" val="2237849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14A8B20-E690-4952-BFB0-CE808D07D400}" type="slidenum">
              <a:rPr lang="en-US" smtClean="0"/>
              <a:t>41</a:t>
            </a:fld>
            <a:endParaRPr lang="en-US"/>
          </a:p>
        </p:txBody>
      </p:sp>
    </p:spTree>
    <p:extLst>
      <p:ext uri="{BB962C8B-B14F-4D97-AF65-F5344CB8AC3E}">
        <p14:creationId xmlns:p14="http://schemas.microsoft.com/office/powerpoint/2010/main" val="1482580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42</a:t>
            </a:fld>
            <a:endParaRPr lang="en-US" dirty="0"/>
          </a:p>
        </p:txBody>
      </p:sp>
    </p:spTree>
    <p:extLst>
      <p:ext uri="{BB962C8B-B14F-4D97-AF65-F5344CB8AC3E}">
        <p14:creationId xmlns:p14="http://schemas.microsoft.com/office/powerpoint/2010/main" val="11935904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43</a:t>
            </a:fld>
            <a:endParaRPr lang="en-US" dirty="0"/>
          </a:p>
        </p:txBody>
      </p:sp>
    </p:spTree>
    <p:extLst>
      <p:ext uri="{BB962C8B-B14F-4D97-AF65-F5344CB8AC3E}">
        <p14:creationId xmlns:p14="http://schemas.microsoft.com/office/powerpoint/2010/main" val="3404075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44</a:t>
            </a:fld>
            <a:endParaRPr lang="en-US" dirty="0"/>
          </a:p>
        </p:txBody>
      </p:sp>
    </p:spTree>
    <p:extLst>
      <p:ext uri="{BB962C8B-B14F-4D97-AF65-F5344CB8AC3E}">
        <p14:creationId xmlns:p14="http://schemas.microsoft.com/office/powerpoint/2010/main" val="2725288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45</a:t>
            </a:fld>
            <a:endParaRPr lang="en-US" dirty="0"/>
          </a:p>
        </p:txBody>
      </p:sp>
    </p:spTree>
    <p:extLst>
      <p:ext uri="{BB962C8B-B14F-4D97-AF65-F5344CB8AC3E}">
        <p14:creationId xmlns:p14="http://schemas.microsoft.com/office/powerpoint/2010/main" val="3520130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46</a:t>
            </a:fld>
            <a:endParaRPr lang="en-US" dirty="0"/>
          </a:p>
        </p:txBody>
      </p:sp>
    </p:spTree>
    <p:extLst>
      <p:ext uri="{BB962C8B-B14F-4D97-AF65-F5344CB8AC3E}">
        <p14:creationId xmlns:p14="http://schemas.microsoft.com/office/powerpoint/2010/main" val="39604324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227A8A-C466-4334-AAD2-ECC30C96BED6}" type="slidenum">
              <a:rPr lang="en-US" smtClean="0"/>
              <a:pPr>
                <a:defRPr/>
              </a:pPr>
              <a:t>47</a:t>
            </a:fld>
            <a:endParaRPr lang="en-US" dirty="0"/>
          </a:p>
        </p:txBody>
      </p:sp>
    </p:spTree>
    <p:extLst>
      <p:ext uri="{BB962C8B-B14F-4D97-AF65-F5344CB8AC3E}">
        <p14:creationId xmlns:p14="http://schemas.microsoft.com/office/powerpoint/2010/main" val="36451838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50</a:t>
            </a:fld>
            <a:endParaRPr lang="en-US"/>
          </a:p>
        </p:txBody>
      </p:sp>
    </p:spTree>
    <p:extLst>
      <p:ext uri="{BB962C8B-B14F-4D97-AF65-F5344CB8AC3E}">
        <p14:creationId xmlns:p14="http://schemas.microsoft.com/office/powerpoint/2010/main" val="11237581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K-12</a:t>
            </a:r>
            <a:r>
              <a:rPr lang="en-US" baseline="0" dirty="0"/>
              <a:t> or 7-12.</a:t>
            </a:r>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70</a:t>
            </a:fld>
            <a:endParaRPr lang="en-US"/>
          </a:p>
        </p:txBody>
      </p:sp>
    </p:spTree>
    <p:extLst>
      <p:ext uri="{BB962C8B-B14F-4D97-AF65-F5344CB8AC3E}">
        <p14:creationId xmlns:p14="http://schemas.microsoft.com/office/powerpoint/2010/main" val="13190532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4A8B20-E690-4952-BFB0-CE808D07D400}" type="slidenum">
              <a:rPr lang="en-US" smtClean="0"/>
              <a:t>78</a:t>
            </a:fld>
            <a:endParaRPr lang="en-US"/>
          </a:p>
        </p:txBody>
      </p:sp>
    </p:spTree>
    <p:extLst>
      <p:ext uri="{BB962C8B-B14F-4D97-AF65-F5344CB8AC3E}">
        <p14:creationId xmlns:p14="http://schemas.microsoft.com/office/powerpoint/2010/main" val="6704636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85</a:t>
            </a:fld>
            <a:endParaRPr lang="en-US"/>
          </a:p>
        </p:txBody>
      </p:sp>
    </p:spTree>
    <p:extLst>
      <p:ext uri="{BB962C8B-B14F-4D97-AF65-F5344CB8AC3E}">
        <p14:creationId xmlns:p14="http://schemas.microsoft.com/office/powerpoint/2010/main" val="28357884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86</a:t>
            </a:fld>
            <a:endParaRPr lang="en-US"/>
          </a:p>
        </p:txBody>
      </p:sp>
    </p:spTree>
    <p:extLst>
      <p:ext uri="{BB962C8B-B14F-4D97-AF65-F5344CB8AC3E}">
        <p14:creationId xmlns:p14="http://schemas.microsoft.com/office/powerpoint/2010/main" val="34782712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88</a:t>
            </a:fld>
            <a:endParaRPr lang="en-US"/>
          </a:p>
        </p:txBody>
      </p:sp>
    </p:spTree>
    <p:extLst>
      <p:ext uri="{BB962C8B-B14F-4D97-AF65-F5344CB8AC3E}">
        <p14:creationId xmlns:p14="http://schemas.microsoft.com/office/powerpoint/2010/main" val="39997845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89</a:t>
            </a:fld>
            <a:endParaRPr lang="en-US"/>
          </a:p>
        </p:txBody>
      </p:sp>
    </p:spTree>
    <p:extLst>
      <p:ext uri="{BB962C8B-B14F-4D97-AF65-F5344CB8AC3E}">
        <p14:creationId xmlns:p14="http://schemas.microsoft.com/office/powerpoint/2010/main" val="29448231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aseline="0"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1649274-28AC-450F-B95E-7CDA4A9B0FF6}" type="slidenum">
              <a:rPr lang="en-US" altLang="en-US" smtClean="0"/>
              <a:pPr/>
              <a:t>90</a:t>
            </a:fld>
            <a:endParaRPr lang="en-US" altLang="en-US"/>
          </a:p>
        </p:txBody>
      </p:sp>
    </p:spTree>
    <p:extLst>
      <p:ext uri="{BB962C8B-B14F-4D97-AF65-F5344CB8AC3E}">
        <p14:creationId xmlns:p14="http://schemas.microsoft.com/office/powerpoint/2010/main" val="35551933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30363"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86819CE-7315-442D-B3E2-B74E96E3A6CA}" type="slidenum">
              <a:rPr lang="en-US" altLang="en-US" smtClean="0">
                <a:solidFill>
                  <a:srgbClr val="000000"/>
                </a:solidFill>
                <a:ea typeface="MS PGothic" panose="020B0600070205080204" pitchFamily="34" charset="-128"/>
              </a:rPr>
              <a:pPr/>
              <a:t>91</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3532984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7E5A96C-384A-4D10-9309-8C5C609F19A6}" type="slidenum">
              <a:rPr lang="en-US" altLang="en-US" smtClean="0"/>
              <a:pPr/>
              <a:t>92</a:t>
            </a:fld>
            <a:endParaRPr lang="en-US" altLang="en-US"/>
          </a:p>
        </p:txBody>
      </p:sp>
    </p:spTree>
    <p:extLst>
      <p:ext uri="{BB962C8B-B14F-4D97-AF65-F5344CB8AC3E}">
        <p14:creationId xmlns:p14="http://schemas.microsoft.com/office/powerpoint/2010/main" val="2301575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93</a:t>
            </a:fld>
            <a:endParaRPr lang="en-US"/>
          </a:p>
        </p:txBody>
      </p:sp>
    </p:spTree>
    <p:extLst>
      <p:ext uri="{BB962C8B-B14F-4D97-AF65-F5344CB8AC3E}">
        <p14:creationId xmlns:p14="http://schemas.microsoft.com/office/powerpoint/2010/main" val="16892245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94</a:t>
            </a:fld>
            <a:endParaRPr lang="en-US"/>
          </a:p>
        </p:txBody>
      </p:sp>
    </p:spTree>
    <p:extLst>
      <p:ext uri="{BB962C8B-B14F-4D97-AF65-F5344CB8AC3E}">
        <p14:creationId xmlns:p14="http://schemas.microsoft.com/office/powerpoint/2010/main" val="1858201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09A6125-CD51-4DF8-9381-9CC56CF41B45}" type="slidenum">
              <a:rPr lang="en-US" altLang="en-US" smtClean="0"/>
              <a:pPr/>
              <a:t>95</a:t>
            </a:fld>
            <a:endParaRPr lang="en-US" altLang="en-US"/>
          </a:p>
        </p:txBody>
      </p:sp>
    </p:spTree>
    <p:extLst>
      <p:ext uri="{BB962C8B-B14F-4D97-AF65-F5344CB8AC3E}">
        <p14:creationId xmlns:p14="http://schemas.microsoft.com/office/powerpoint/2010/main" val="14960714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96</a:t>
            </a:fld>
            <a:endParaRPr lang="en-US"/>
          </a:p>
        </p:txBody>
      </p:sp>
    </p:spTree>
    <p:extLst>
      <p:ext uri="{BB962C8B-B14F-4D97-AF65-F5344CB8AC3E}">
        <p14:creationId xmlns:p14="http://schemas.microsoft.com/office/powerpoint/2010/main" val="3867180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AB5188F-A543-490B-8475-BA511968A512}" type="slidenum">
              <a:rPr lang="en-US" altLang="en-US"/>
              <a:pPr/>
              <a:t>97</a:t>
            </a:fld>
            <a:endParaRPr lang="en-US" altLang="en-US"/>
          </a:p>
        </p:txBody>
      </p:sp>
    </p:spTree>
    <p:extLst>
      <p:ext uri="{BB962C8B-B14F-4D97-AF65-F5344CB8AC3E}">
        <p14:creationId xmlns:p14="http://schemas.microsoft.com/office/powerpoint/2010/main" val="14883873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K-12</a:t>
            </a:r>
            <a:r>
              <a:rPr lang="en-US" baseline="0" dirty="0"/>
              <a:t> or 7-12.</a:t>
            </a:r>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98</a:t>
            </a:fld>
            <a:endParaRPr lang="en-US"/>
          </a:p>
        </p:txBody>
      </p:sp>
    </p:spTree>
    <p:extLst>
      <p:ext uri="{BB962C8B-B14F-4D97-AF65-F5344CB8AC3E}">
        <p14:creationId xmlns:p14="http://schemas.microsoft.com/office/powerpoint/2010/main" val="42373149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99</a:t>
            </a:fld>
            <a:endParaRPr lang="en-US"/>
          </a:p>
        </p:txBody>
      </p:sp>
    </p:spTree>
    <p:extLst>
      <p:ext uri="{BB962C8B-B14F-4D97-AF65-F5344CB8AC3E}">
        <p14:creationId xmlns:p14="http://schemas.microsoft.com/office/powerpoint/2010/main" val="1984428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101</a:t>
            </a:fld>
            <a:endParaRPr lang="en-US"/>
          </a:p>
        </p:txBody>
      </p:sp>
    </p:spTree>
    <p:extLst>
      <p:ext uri="{BB962C8B-B14F-4D97-AF65-F5344CB8AC3E}">
        <p14:creationId xmlns:p14="http://schemas.microsoft.com/office/powerpoint/2010/main" val="12421502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102</a:t>
            </a:fld>
            <a:endParaRPr lang="en-US"/>
          </a:p>
        </p:txBody>
      </p:sp>
    </p:spTree>
    <p:extLst>
      <p:ext uri="{BB962C8B-B14F-4D97-AF65-F5344CB8AC3E}">
        <p14:creationId xmlns:p14="http://schemas.microsoft.com/office/powerpoint/2010/main" val="33296422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30363"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51C6413-50A4-4D97-910A-D99C4FA8DA4C}" type="slidenum">
              <a:rPr lang="en-US" altLang="en-US" smtClean="0">
                <a:solidFill>
                  <a:srgbClr val="000000"/>
                </a:solidFill>
                <a:ea typeface="MS PGothic" panose="020B0600070205080204" pitchFamily="34" charset="-128"/>
              </a:rPr>
              <a:pPr/>
              <a:t>103</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27395958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104</a:t>
            </a:fld>
            <a:endParaRPr lang="en-US"/>
          </a:p>
        </p:txBody>
      </p:sp>
    </p:spTree>
    <p:extLst>
      <p:ext uri="{BB962C8B-B14F-4D97-AF65-F5344CB8AC3E}">
        <p14:creationId xmlns:p14="http://schemas.microsoft.com/office/powerpoint/2010/main" val="30811748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30363"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4FC4A75-F2BD-493D-83F0-4B9700C0A262}" type="slidenum">
              <a:rPr lang="en-US" altLang="en-US" smtClean="0">
                <a:solidFill>
                  <a:srgbClr val="000000"/>
                </a:solidFill>
                <a:ea typeface="MS PGothic" panose="020B0600070205080204" pitchFamily="34" charset="-128"/>
              </a:rPr>
              <a:pPr/>
              <a:t>105</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9432547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30363"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AD5EBEBF-1E53-4746-9907-7D4584B35CE8}" type="slidenum">
              <a:rPr lang="en-US" altLang="en-US" smtClean="0">
                <a:solidFill>
                  <a:srgbClr val="000000"/>
                </a:solidFill>
                <a:ea typeface="MS PGothic" panose="020B0600070205080204" pitchFamily="34" charset="-128"/>
              </a:rPr>
              <a:pPr/>
              <a:t>106</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3378370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	</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3493F603-A7E7-4456-A10A-2D96CA85D495}" type="slidenum">
              <a:rPr lang="en-US" altLang="en-US" smtClean="0"/>
              <a:pPr/>
              <a:t>107</a:t>
            </a:fld>
            <a:endParaRPr lang="en-US" altLang="en-US"/>
          </a:p>
        </p:txBody>
      </p:sp>
    </p:spTree>
    <p:extLst>
      <p:ext uri="{BB962C8B-B14F-4D97-AF65-F5344CB8AC3E}">
        <p14:creationId xmlns:p14="http://schemas.microsoft.com/office/powerpoint/2010/main" val="27758455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30363"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3CFD8AD-A2A8-458C-BC1D-AF2186EE4924}" type="slidenum">
              <a:rPr lang="en-US" altLang="en-US" smtClean="0">
                <a:solidFill>
                  <a:srgbClr val="000000"/>
                </a:solidFill>
                <a:ea typeface="MS PGothic" panose="020B0600070205080204" pitchFamily="34" charset="-128"/>
              </a:rPr>
              <a:pPr/>
              <a:t>108</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39395025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109</a:t>
            </a:fld>
            <a:endParaRPr lang="en-US"/>
          </a:p>
        </p:txBody>
      </p:sp>
    </p:spTree>
    <p:extLst>
      <p:ext uri="{BB962C8B-B14F-4D97-AF65-F5344CB8AC3E}">
        <p14:creationId xmlns:p14="http://schemas.microsoft.com/office/powerpoint/2010/main" val="34853209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110</a:t>
            </a:fld>
            <a:endParaRPr lang="en-US"/>
          </a:p>
        </p:txBody>
      </p:sp>
    </p:spTree>
    <p:extLst>
      <p:ext uri="{BB962C8B-B14F-4D97-AF65-F5344CB8AC3E}">
        <p14:creationId xmlns:p14="http://schemas.microsoft.com/office/powerpoint/2010/main" val="17678522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112</a:t>
            </a:fld>
            <a:endParaRPr lang="en-US"/>
          </a:p>
        </p:txBody>
      </p:sp>
    </p:spTree>
    <p:extLst>
      <p:ext uri="{BB962C8B-B14F-4D97-AF65-F5344CB8AC3E}">
        <p14:creationId xmlns:p14="http://schemas.microsoft.com/office/powerpoint/2010/main" val="41984729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114</a:t>
            </a:fld>
            <a:endParaRPr lang="en-US"/>
          </a:p>
        </p:txBody>
      </p:sp>
    </p:spTree>
    <p:extLst>
      <p:ext uri="{BB962C8B-B14F-4D97-AF65-F5344CB8AC3E}">
        <p14:creationId xmlns:p14="http://schemas.microsoft.com/office/powerpoint/2010/main" val="32295939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116</a:t>
            </a:fld>
            <a:endParaRPr lang="en-US"/>
          </a:p>
        </p:txBody>
      </p:sp>
    </p:spTree>
    <p:extLst>
      <p:ext uri="{BB962C8B-B14F-4D97-AF65-F5344CB8AC3E}">
        <p14:creationId xmlns:p14="http://schemas.microsoft.com/office/powerpoint/2010/main" val="41203059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117</a:t>
            </a:fld>
            <a:endParaRPr lang="en-US"/>
          </a:p>
        </p:txBody>
      </p:sp>
    </p:spTree>
    <p:extLst>
      <p:ext uri="{BB962C8B-B14F-4D97-AF65-F5344CB8AC3E}">
        <p14:creationId xmlns:p14="http://schemas.microsoft.com/office/powerpoint/2010/main" val="30690782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118</a:t>
            </a:fld>
            <a:endParaRPr lang="en-US"/>
          </a:p>
        </p:txBody>
      </p:sp>
    </p:spTree>
    <p:extLst>
      <p:ext uri="{BB962C8B-B14F-4D97-AF65-F5344CB8AC3E}">
        <p14:creationId xmlns:p14="http://schemas.microsoft.com/office/powerpoint/2010/main" val="26962602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119</a:t>
            </a:fld>
            <a:endParaRPr lang="en-US"/>
          </a:p>
        </p:txBody>
      </p:sp>
    </p:spTree>
    <p:extLst>
      <p:ext uri="{BB962C8B-B14F-4D97-AF65-F5344CB8AC3E}">
        <p14:creationId xmlns:p14="http://schemas.microsoft.com/office/powerpoint/2010/main" val="2234019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120</a:t>
            </a:fld>
            <a:endParaRPr lang="en-US"/>
          </a:p>
        </p:txBody>
      </p:sp>
    </p:spTree>
    <p:extLst>
      <p:ext uri="{BB962C8B-B14F-4D97-AF65-F5344CB8AC3E}">
        <p14:creationId xmlns:p14="http://schemas.microsoft.com/office/powerpoint/2010/main" val="2400608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126</a:t>
            </a:fld>
            <a:endParaRPr lang="en-US"/>
          </a:p>
        </p:txBody>
      </p:sp>
    </p:spTree>
    <p:extLst>
      <p:ext uri="{BB962C8B-B14F-4D97-AF65-F5344CB8AC3E}">
        <p14:creationId xmlns:p14="http://schemas.microsoft.com/office/powerpoint/2010/main" val="37224250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A8B20-E690-4952-BFB0-CE808D07D400}" type="slidenum">
              <a:rPr lang="en-US" smtClean="0"/>
              <a:t>129</a:t>
            </a:fld>
            <a:endParaRPr lang="en-US"/>
          </a:p>
        </p:txBody>
      </p:sp>
    </p:spTree>
    <p:extLst>
      <p:ext uri="{BB962C8B-B14F-4D97-AF65-F5344CB8AC3E}">
        <p14:creationId xmlns:p14="http://schemas.microsoft.com/office/powerpoint/2010/main" val="113041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userDrawn="1"/>
        </p:nvSpPr>
        <p:spPr>
          <a:xfrm>
            <a:off x="482600"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8"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83108" y="4385254"/>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Text Placeholder 5"/>
          <p:cNvSpPr>
            <a:spLocks noGrp="1"/>
          </p:cNvSpPr>
          <p:nvPr>
            <p:ph type="body" sz="quarter" idx="14"/>
          </p:nvPr>
        </p:nvSpPr>
        <p:spPr>
          <a:xfrm>
            <a:off x="3535363"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402411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628650" y="1906348"/>
            <a:ext cx="7886700" cy="4354753"/>
          </a:xfrm>
        </p:spPr>
        <p:txBody>
          <a:bodyPr>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51167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981075" y="2527300"/>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5312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981075" y="2527300"/>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96772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981075" y="2527300"/>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1160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981075" y="2527300"/>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05411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981075" y="2527300"/>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5299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792384"/>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44685"/>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4575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2796482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060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3845C806-7AB4-4232-B445-E9CB53BC85E1}" type="datetimeFigureOut">
              <a:rPr lang="en-US"/>
              <a:pPr>
                <a:defRPr/>
              </a:pPr>
              <a:t>4/5/2019</a:t>
            </a:fld>
            <a:endParaRPr lang="en-US"/>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3605281-482E-4221-992C-B9632E084DF9}" type="slidenum">
              <a:rPr lang="en-US" altLang="en-US"/>
              <a:pPr/>
              <a:t>‹#›</a:t>
            </a:fld>
            <a:endParaRPr lang="en-US" altLang="en-US"/>
          </a:p>
        </p:txBody>
      </p:sp>
    </p:spTree>
    <p:extLst>
      <p:ext uri="{BB962C8B-B14F-4D97-AF65-F5344CB8AC3E}">
        <p14:creationId xmlns:p14="http://schemas.microsoft.com/office/powerpoint/2010/main" val="1892393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91767EE9-854B-4360-A1DF-EE4098808996}" type="datetimeFigureOut">
              <a:rPr lang="en-US"/>
              <a:pPr>
                <a:defRPr/>
              </a:pPr>
              <a:t>4/5/2019</a:t>
            </a:fld>
            <a:endParaRPr lang="en-US"/>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2AE822D-27DC-463B-B920-1EA3CED4985C}" type="slidenum">
              <a:rPr lang="en-US" altLang="en-US"/>
              <a:pPr/>
              <a:t>‹#›</a:t>
            </a:fld>
            <a:endParaRPr lang="en-US" altLang="en-US"/>
          </a:p>
        </p:txBody>
      </p:sp>
    </p:spTree>
    <p:extLst>
      <p:ext uri="{BB962C8B-B14F-4D97-AF65-F5344CB8AC3E}">
        <p14:creationId xmlns:p14="http://schemas.microsoft.com/office/powerpoint/2010/main" val="3413061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19551F31-3829-4CDF-95D5-5200A1EC759F}" type="datetimeFigureOut">
              <a:rPr lang="en-US"/>
              <a:pPr>
                <a:defRPr/>
              </a:pPr>
              <a:t>4/5/2019</a:t>
            </a:fld>
            <a:endParaRPr lang="en-US"/>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302691A-A177-4F13-8F3B-624799EF57BD}" type="slidenum">
              <a:rPr lang="en-US" altLang="en-US"/>
              <a:pPr/>
              <a:t>‹#›</a:t>
            </a:fld>
            <a:endParaRPr lang="en-US" altLang="en-US"/>
          </a:p>
        </p:txBody>
      </p:sp>
    </p:spTree>
    <p:extLst>
      <p:ext uri="{BB962C8B-B14F-4D97-AF65-F5344CB8AC3E}">
        <p14:creationId xmlns:p14="http://schemas.microsoft.com/office/powerpoint/2010/main" val="589195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3DB6AEEC-826E-4151-95A1-B04A790E8123}" type="datetimeFigureOut">
              <a:rPr lang="en-US"/>
              <a:pPr>
                <a:defRPr/>
              </a:pPr>
              <a:t>4/5/2019</a:t>
            </a:fld>
            <a:endParaRPr lang="en-US"/>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7B4FC87-7880-40C1-BFE9-E226AA78F835}" type="slidenum">
              <a:rPr lang="en-US" altLang="en-US"/>
              <a:pPr/>
              <a:t>‹#›</a:t>
            </a:fld>
            <a:endParaRPr lang="en-US" altLang="en-US"/>
          </a:p>
        </p:txBody>
      </p:sp>
    </p:spTree>
    <p:extLst>
      <p:ext uri="{BB962C8B-B14F-4D97-AF65-F5344CB8AC3E}">
        <p14:creationId xmlns:p14="http://schemas.microsoft.com/office/powerpoint/2010/main" val="4038332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33F1C160-AB0C-418B-B66E-572A0DAF8E49}" type="datetimeFigureOut">
              <a:rPr lang="en-US"/>
              <a:pPr>
                <a:defRPr/>
              </a:pPr>
              <a:t>4/5/2019</a:t>
            </a:fld>
            <a:endParaRPr lang="en-US"/>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8B451AB-7E26-484A-B64F-3F57C4AE300B}" type="slidenum">
              <a:rPr lang="en-US" altLang="en-US"/>
              <a:pPr/>
              <a:t>‹#›</a:t>
            </a:fld>
            <a:endParaRPr lang="en-US" altLang="en-US"/>
          </a:p>
        </p:txBody>
      </p:sp>
    </p:spTree>
    <p:extLst>
      <p:ext uri="{BB962C8B-B14F-4D97-AF65-F5344CB8AC3E}">
        <p14:creationId xmlns:p14="http://schemas.microsoft.com/office/powerpoint/2010/main" val="3842705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3824288"/>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1798638"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 name="Group 18"/>
          <p:cNvGrpSpPr>
            <a:grpSpLocks/>
          </p:cNvGrpSpPr>
          <p:nvPr userDrawn="1"/>
        </p:nvGrpSpPr>
        <p:grpSpPr bwMode="auto">
          <a:xfrm>
            <a:off x="3717925" y="5872163"/>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0"/>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sz="5400" b="1">
                <a:solidFill>
                  <a:schemeClr val="bg1"/>
                </a:solidFill>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353362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5" name="Parallelogram 4"/>
          <p:cNvSpPr/>
          <p:nvPr userDrawn="1"/>
        </p:nvSpPr>
        <p:spPr>
          <a:xfrm flipV="1">
            <a:off x="381000" y="304800"/>
            <a:ext cx="6248400" cy="838200"/>
          </a:xfrm>
          <a:prstGeom prst="parallelogram">
            <a:avLst/>
          </a:prstGeom>
          <a:solidFill>
            <a:schemeClr val="bg1"/>
          </a:solidFill>
          <a:ln>
            <a:solidFill>
              <a:srgbClr val="DBAB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FFFFFF"/>
              </a:solidFill>
            </a:endParaRPr>
          </a:p>
        </p:txBody>
      </p:sp>
      <p:sp>
        <p:nvSpPr>
          <p:cNvPr id="4" name="Content Placeholder 3"/>
          <p:cNvSpPr>
            <a:spLocks noGrp="1"/>
          </p:cNvSpPr>
          <p:nvPr>
            <p:ph sz="quarter" idx="10"/>
          </p:nvPr>
        </p:nvSpPr>
        <p:spPr>
          <a:xfrm>
            <a:off x="609600" y="1219200"/>
            <a:ext cx="5974080" cy="4495800"/>
          </a:xfrm>
        </p:spPr>
        <p:txBody>
          <a:bodyPr/>
          <a:lstStyle/>
          <a:p>
            <a:pPr lvl="0"/>
            <a:r>
              <a:rPr lang="en-US" dirty="0"/>
              <a:t>Click to edit Master text styles</a:t>
            </a:r>
          </a:p>
        </p:txBody>
      </p:sp>
      <p:sp>
        <p:nvSpPr>
          <p:cNvPr id="6" name="Title 24"/>
          <p:cNvSpPr>
            <a:spLocks noGrp="1"/>
          </p:cNvSpPr>
          <p:nvPr>
            <p:ph type="title"/>
          </p:nvPr>
        </p:nvSpPr>
        <p:spPr>
          <a:xfrm>
            <a:off x="304800" y="304800"/>
            <a:ext cx="6400800" cy="838200"/>
          </a:xfrm>
        </p:spPr>
        <p:txBody>
          <a:bodyPr>
            <a:normAutofit/>
          </a:bodyPr>
          <a:lstStyle>
            <a:lvl1pPr algn="ctr">
              <a:defRPr sz="3200">
                <a:solidFill>
                  <a:srgbClr val="DBAB27"/>
                </a:solidFill>
                <a:latin typeface="Trebuchet MS" panose="020B0603020202020204" pitchFamily="34" charset="0"/>
              </a:defRPr>
            </a:lvl1pPr>
          </a:lstStyle>
          <a:p>
            <a:r>
              <a:rPr lang="en-US"/>
              <a:t>Click to edit Master title style</a:t>
            </a:r>
            <a:endParaRPr lang="en-US" dirty="0"/>
          </a:p>
        </p:txBody>
      </p:sp>
      <p:sp>
        <p:nvSpPr>
          <p:cNvPr id="7"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F1F075D-A253-40E0-9F6B-EC858834058A}" type="slidenum">
              <a:rPr lang="en-US" altLang="en-US"/>
              <a:pPr/>
              <a:t>‹#›</a:t>
            </a:fld>
            <a:endParaRPr lang="en-US" altLang="en-US"/>
          </a:p>
        </p:txBody>
      </p:sp>
    </p:spTree>
    <p:extLst>
      <p:ext uri="{BB962C8B-B14F-4D97-AF65-F5344CB8AC3E}">
        <p14:creationId xmlns:p14="http://schemas.microsoft.com/office/powerpoint/2010/main" val="2755459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2667359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1010802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944952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4140569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394849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5" name="Title 1"/>
          <p:cNvSpPr>
            <a:spLocks noGrp="1"/>
          </p:cNvSpPr>
          <p:nvPr>
            <p:ph type="title"/>
          </p:nvPr>
        </p:nvSpPr>
        <p:spPr>
          <a:xfrm>
            <a:off x="381000" y="381000"/>
            <a:ext cx="6400800" cy="1143000"/>
          </a:xfrm>
        </p:spPr>
        <p:txBody>
          <a:bodyPr/>
          <a:lstStyle>
            <a:lvl1pPr>
              <a:defRPr>
                <a:ln w="9525">
                  <a:noFill/>
                </a:ln>
                <a:solidFill>
                  <a:srgbClr val="262A63"/>
                </a:solidFill>
                <a:effectLst/>
              </a:defRPr>
            </a:lvl1pPr>
          </a:lstStyle>
          <a:p>
            <a:r>
              <a:rPr lang="en-US" dirty="0"/>
              <a:t>Click to edit Master title style</a:t>
            </a:r>
          </a:p>
        </p:txBody>
      </p:sp>
      <p:sp>
        <p:nvSpPr>
          <p:cNvPr id="7" name="Content Placeholder 6"/>
          <p:cNvSpPr>
            <a:spLocks noGrp="1"/>
          </p:cNvSpPr>
          <p:nvPr>
            <p:ph sz="quarter" idx="10"/>
          </p:nvPr>
        </p:nvSpPr>
        <p:spPr>
          <a:xfrm>
            <a:off x="381000" y="1524000"/>
            <a:ext cx="6400800" cy="4419600"/>
          </a:xfrm>
        </p:spPr>
        <p:txBody>
          <a:bodyPr/>
          <a:lstStyle>
            <a:lvl1pPr marL="457200" indent="-457200">
              <a:buClr>
                <a:srgbClr val="2F3369"/>
              </a:buClr>
              <a:buFont typeface="Wingdings" charset="2"/>
              <a:buChar char="§"/>
              <a:defRPr>
                <a:latin typeface="+mn-lt"/>
              </a:defRPr>
            </a:lvl1pPr>
            <a:lvl2pPr marL="742950" indent="-285750">
              <a:buFont typeface="Wingdings" charset="2"/>
              <a:buChar char="§"/>
              <a:defRPr>
                <a:latin typeface="+mn-lt"/>
              </a:defRPr>
            </a:lvl2pPr>
            <a:lvl3pPr marL="1143000" indent="-228600">
              <a:buFont typeface="Wingdings" charset="2"/>
              <a:buChar cha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1"/>
          <p:cNvSpPr>
            <a:spLocks noGrp="1"/>
          </p:cNvSpPr>
          <p:nvPr>
            <p:ph type="sldNum" sz="quarter" idx="11"/>
          </p:nvPr>
        </p:nvSpPr>
        <p:spPr>
          <a:xfrm>
            <a:off x="6553200" y="6356350"/>
            <a:ext cx="2133600" cy="365125"/>
          </a:xfrm>
          <a:prstGeom prst="rect">
            <a:avLst/>
          </a:prstGeom>
        </p:spPr>
        <p:txBody>
          <a:bodyPr/>
          <a:lstStyle>
            <a:lvl1pPr>
              <a:defRPr/>
            </a:lvl1pPr>
          </a:lstStyle>
          <a:p>
            <a:fld id="{9AAAC4EE-A725-487E-9EA4-18DA4D57D5D7}" type="slidenum">
              <a:rPr lang="en-US" altLang="en-US"/>
              <a:pPr/>
              <a:t>‹#›</a:t>
            </a:fld>
            <a:endParaRPr lang="en-US" altLang="en-US"/>
          </a:p>
        </p:txBody>
      </p:sp>
    </p:spTree>
    <p:extLst>
      <p:ext uri="{BB962C8B-B14F-4D97-AF65-F5344CB8AC3E}">
        <p14:creationId xmlns:p14="http://schemas.microsoft.com/office/powerpoint/2010/main" val="2333840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824971"/>
            <a:ext cx="7886700" cy="793750"/>
          </a:xfrm>
        </p:spPr>
        <p:txBody>
          <a:bodyPr anchor="ctr"/>
          <a:lstStyle/>
          <a:p>
            <a:r>
              <a:rPr lang="en-US" dirty="0"/>
              <a:t>Click to edit Master title style</a:t>
            </a:r>
          </a:p>
        </p:txBody>
      </p:sp>
      <p:sp>
        <p:nvSpPr>
          <p:cNvPr id="6" name="Content Placeholder 2"/>
          <p:cNvSpPr>
            <a:spLocks noGrp="1"/>
          </p:cNvSpPr>
          <p:nvPr>
            <p:ph idx="1"/>
          </p:nvPr>
        </p:nvSpPr>
        <p:spPr>
          <a:xfrm>
            <a:off x="457200" y="1600200"/>
            <a:ext cx="8229600" cy="4506913"/>
          </a:xfrm>
        </p:spPr>
        <p:txBody>
          <a:bodyPr/>
          <a:lstStyle>
            <a:lvl3pPr marL="914400" indent="177800">
              <a:defRPr/>
            </a:lvl3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Placeholder 2"/>
          <p:cNvSpPr>
            <a:spLocks noGrp="1"/>
          </p:cNvSpPr>
          <p:nvPr>
            <p:ph type="sldNum" sz="quarter" idx="10"/>
          </p:nvPr>
        </p:nvSpPr>
        <p:spPr>
          <a:xfrm>
            <a:off x="8244416" y="6375400"/>
            <a:ext cx="541867" cy="365125"/>
          </a:xfrm>
          <a:prstGeom prst="rect">
            <a:avLst/>
          </a:prstGeom>
        </p:spPr>
        <p:txBody>
          <a:bodyPr/>
          <a:lstStyle>
            <a:lvl1pPr fontAlgn="auto">
              <a:spcBef>
                <a:spcPts val="0"/>
              </a:spcBef>
              <a:spcAft>
                <a:spcPts val="0"/>
              </a:spcAft>
              <a:defRPr>
                <a:solidFill>
                  <a:schemeClr val="bg1">
                    <a:lumMod val="65000"/>
                  </a:schemeClr>
                </a:solidFill>
                <a:latin typeface="+mn-lt"/>
                <a:cs typeface="+mn-cs"/>
              </a:defRPr>
            </a:lvl1pPr>
          </a:lstStyle>
          <a:p>
            <a:pPr>
              <a:defRPr/>
            </a:pPr>
            <a:fld id="{01BD2F65-8D55-4342-8038-DE8C8D016033}" type="slidenum">
              <a:rPr lang="en-US"/>
              <a:pPr>
                <a:defRPr/>
              </a:pPr>
              <a:t>‹#›</a:t>
            </a:fld>
            <a:endParaRPr lang="en-US" dirty="0"/>
          </a:p>
        </p:txBody>
      </p:sp>
    </p:spTree>
    <p:extLst>
      <p:ext uri="{BB962C8B-B14F-4D97-AF65-F5344CB8AC3E}">
        <p14:creationId xmlns:p14="http://schemas.microsoft.com/office/powerpoint/2010/main" val="1112123072"/>
      </p:ext>
    </p:extLst>
  </p:cSld>
  <p:clrMapOvr>
    <a:masterClrMapping/>
  </p:clrMapOvr>
  <p:transition spd="med" advClick="0">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7" name="Rectangle 6"/>
          <p:cNvSpPr/>
          <p:nvPr userDrawn="1"/>
        </p:nvSpPr>
        <p:spPr>
          <a:xfrm>
            <a:off x="393700" y="304800"/>
            <a:ext cx="6448425" cy="1143000"/>
          </a:xfrm>
          <a:prstGeom prst="rect">
            <a:avLst/>
          </a:prstGeom>
          <a:solidFill>
            <a:srgbClr val="DBAB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DBAB27"/>
              </a:solidFill>
            </a:endParaRPr>
          </a:p>
        </p:txBody>
      </p:sp>
      <p:sp>
        <p:nvSpPr>
          <p:cNvPr id="3" name="Text Placeholder 2"/>
          <p:cNvSpPr>
            <a:spLocks noGrp="1"/>
          </p:cNvSpPr>
          <p:nvPr>
            <p:ph type="body" idx="1"/>
          </p:nvPr>
        </p:nvSpPr>
        <p:spPr>
          <a:xfrm>
            <a:off x="381000" y="1524000"/>
            <a:ext cx="3200400" cy="639762"/>
          </a:xfrm>
          <a:solidFill>
            <a:schemeClr val="bg1">
              <a:lumMod val="95000"/>
            </a:schemeClr>
          </a:solidFill>
          <a:effectLst/>
        </p:spPr>
        <p:txBody>
          <a:bodyPr anchor="ctr">
            <a:noAutofit/>
          </a:bodyPr>
          <a:lstStyle>
            <a:lvl1pPr marL="0" indent="0" algn="ctr">
              <a:buNone/>
              <a:defRPr sz="1600" b="1">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209800"/>
            <a:ext cx="3200400" cy="3723039"/>
          </a:xfrm>
        </p:spPr>
        <p:txBody>
          <a:bodyPr>
            <a:normAutofit/>
          </a:bodyPr>
          <a:lstStyle>
            <a:lvl1pPr>
              <a:defRPr sz="1400">
                <a:latin typeface="Trebuchet MS" panose="020B0603020202020204" pitchFamily="34" charset="0"/>
              </a:defRPr>
            </a:lvl1pPr>
            <a:lvl2pPr marL="742950" indent="-285750">
              <a:buClr>
                <a:srgbClr val="14112E"/>
              </a:buClr>
              <a:buFont typeface="Wingdings" charset="2"/>
              <a:buChar cha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400">
                <a:latin typeface="Trebuchet MS" panose="020B0603020202020204" pitchFamily="34" charset="0"/>
              </a:defRPr>
            </a:lvl4pPr>
            <a:lvl5pPr>
              <a:defRPr sz="14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3657600" y="1524000"/>
            <a:ext cx="3200400" cy="639762"/>
          </a:xfrm>
          <a:solidFill>
            <a:schemeClr val="bg1">
              <a:lumMod val="95000"/>
            </a:schemeClr>
          </a:solidFill>
          <a:effectLst/>
        </p:spPr>
        <p:txBody>
          <a:bodyPr anchor="ctr">
            <a:noAutofit/>
          </a:bodyPr>
          <a:lstStyle>
            <a:lvl1pPr marL="0" indent="0" algn="ctr">
              <a:buNone/>
              <a:defRPr sz="1600" b="1">
                <a:ln>
                  <a:noFill/>
                </a:ln>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57600" y="2209800"/>
            <a:ext cx="3200400" cy="3733800"/>
          </a:xfrm>
        </p:spPr>
        <p:txBody>
          <a:bodyPr>
            <a:normAutofit/>
          </a:bodyPr>
          <a:lstStyle>
            <a:lvl1pPr>
              <a:defRPr sz="1400">
                <a:latin typeface="Trebuchet MS" panose="020B0603020202020204" pitchFamily="34" charset="0"/>
              </a:defRPr>
            </a:lvl1pPr>
            <a:lvl2pPr>
              <a:buClr>
                <a:srgbClr val="14112E"/>
              </a:buCl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200">
                <a:latin typeface="Trebuchet MS" panose="020B0603020202020204" pitchFamily="34" charset="0"/>
              </a:defRPr>
            </a:lvl4pPr>
            <a:lvl5pPr>
              <a:defRPr sz="12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6" name="Title 15"/>
          <p:cNvSpPr>
            <a:spLocks noGrp="1"/>
          </p:cNvSpPr>
          <p:nvPr>
            <p:ph type="title"/>
          </p:nvPr>
        </p:nvSpPr>
        <p:spPr>
          <a:xfrm>
            <a:off x="393405" y="304800"/>
            <a:ext cx="6400800" cy="1143000"/>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8" name="Slide Number Placeholder 1"/>
          <p:cNvSpPr>
            <a:spLocks noGrp="1"/>
          </p:cNvSpPr>
          <p:nvPr>
            <p:ph type="sldNum" sz="quarter" idx="10"/>
          </p:nvPr>
        </p:nvSpPr>
        <p:spPr>
          <a:xfrm>
            <a:off x="6553200" y="6356350"/>
            <a:ext cx="2133600" cy="365125"/>
          </a:xfrm>
          <a:prstGeom prst="rect">
            <a:avLst/>
          </a:prstGeom>
        </p:spPr>
        <p:txBody>
          <a:bodyPr/>
          <a:lstStyle>
            <a:lvl1pPr>
              <a:defRPr/>
            </a:lvl1pPr>
          </a:lstStyle>
          <a:p>
            <a:fld id="{BCAFD0FF-A7CA-4038-8527-4414FEFA95B8}" type="slidenum">
              <a:rPr lang="en-US" altLang="en-US"/>
              <a:pPr/>
              <a:t>‹#›</a:t>
            </a:fld>
            <a:endParaRPr lang="en-US" altLang="en-US"/>
          </a:p>
        </p:txBody>
      </p:sp>
    </p:spTree>
    <p:extLst>
      <p:ext uri="{BB962C8B-B14F-4D97-AF65-F5344CB8AC3E}">
        <p14:creationId xmlns:p14="http://schemas.microsoft.com/office/powerpoint/2010/main" val="336672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7" name="Rectangle 6"/>
          <p:cNvSpPr/>
          <p:nvPr userDrawn="1"/>
        </p:nvSpPr>
        <p:spPr>
          <a:xfrm>
            <a:off x="393700" y="304800"/>
            <a:ext cx="6448425" cy="1143000"/>
          </a:xfrm>
          <a:prstGeom prst="rect">
            <a:avLst/>
          </a:prstGeom>
          <a:solidFill>
            <a:srgbClr val="DBAB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DBAB27"/>
              </a:solidFill>
            </a:endParaRPr>
          </a:p>
        </p:txBody>
      </p:sp>
      <p:sp>
        <p:nvSpPr>
          <p:cNvPr id="3" name="Text Placeholder 2"/>
          <p:cNvSpPr>
            <a:spLocks noGrp="1"/>
          </p:cNvSpPr>
          <p:nvPr>
            <p:ph type="body" idx="1"/>
          </p:nvPr>
        </p:nvSpPr>
        <p:spPr>
          <a:xfrm>
            <a:off x="381000" y="1524000"/>
            <a:ext cx="3200400" cy="639762"/>
          </a:xfrm>
          <a:solidFill>
            <a:schemeClr val="bg1">
              <a:lumMod val="95000"/>
            </a:schemeClr>
          </a:solidFill>
          <a:effectLst/>
        </p:spPr>
        <p:txBody>
          <a:bodyPr anchor="ctr">
            <a:noAutofit/>
          </a:bodyPr>
          <a:lstStyle>
            <a:lvl1pPr marL="0" indent="0" algn="ctr">
              <a:buNone/>
              <a:defRPr sz="1600" b="1">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209800"/>
            <a:ext cx="3200400" cy="3723039"/>
          </a:xfrm>
        </p:spPr>
        <p:txBody>
          <a:bodyPr>
            <a:normAutofit/>
          </a:bodyPr>
          <a:lstStyle>
            <a:lvl1pPr>
              <a:defRPr sz="1400">
                <a:latin typeface="Trebuchet MS" panose="020B0603020202020204" pitchFamily="34" charset="0"/>
              </a:defRPr>
            </a:lvl1pPr>
            <a:lvl2pPr marL="742950" indent="-285750">
              <a:buClr>
                <a:srgbClr val="14112E"/>
              </a:buClr>
              <a:buFont typeface="Wingdings" charset="2"/>
              <a:buChar cha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400">
                <a:latin typeface="Trebuchet MS" panose="020B0603020202020204" pitchFamily="34" charset="0"/>
              </a:defRPr>
            </a:lvl4pPr>
            <a:lvl5pPr>
              <a:defRPr sz="14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3657600" y="1524000"/>
            <a:ext cx="3200400" cy="639762"/>
          </a:xfrm>
          <a:solidFill>
            <a:schemeClr val="bg1">
              <a:lumMod val="95000"/>
            </a:schemeClr>
          </a:solidFill>
          <a:effectLst/>
        </p:spPr>
        <p:txBody>
          <a:bodyPr anchor="ctr">
            <a:noAutofit/>
          </a:bodyPr>
          <a:lstStyle>
            <a:lvl1pPr marL="0" indent="0" algn="ctr">
              <a:buNone/>
              <a:defRPr sz="1600" b="1">
                <a:ln>
                  <a:noFill/>
                </a:ln>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57600" y="2209800"/>
            <a:ext cx="3200400" cy="3733800"/>
          </a:xfrm>
        </p:spPr>
        <p:txBody>
          <a:bodyPr>
            <a:normAutofit/>
          </a:bodyPr>
          <a:lstStyle>
            <a:lvl1pPr>
              <a:defRPr sz="1400">
                <a:latin typeface="Trebuchet MS" panose="020B0603020202020204" pitchFamily="34" charset="0"/>
              </a:defRPr>
            </a:lvl1pPr>
            <a:lvl2pPr>
              <a:buClr>
                <a:srgbClr val="14112E"/>
              </a:buCl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200">
                <a:latin typeface="Trebuchet MS" panose="020B0603020202020204" pitchFamily="34" charset="0"/>
              </a:defRPr>
            </a:lvl4pPr>
            <a:lvl5pPr>
              <a:defRPr sz="12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6" name="Title 15"/>
          <p:cNvSpPr>
            <a:spLocks noGrp="1"/>
          </p:cNvSpPr>
          <p:nvPr>
            <p:ph type="title"/>
          </p:nvPr>
        </p:nvSpPr>
        <p:spPr>
          <a:xfrm>
            <a:off x="393405" y="304800"/>
            <a:ext cx="6400800" cy="1143000"/>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8" name="Slide Number Placeholder 1"/>
          <p:cNvSpPr>
            <a:spLocks noGrp="1"/>
          </p:cNvSpPr>
          <p:nvPr>
            <p:ph type="sldNum" sz="quarter" idx="10"/>
          </p:nvPr>
        </p:nvSpPr>
        <p:spPr>
          <a:xfrm>
            <a:off x="6553200" y="6356350"/>
            <a:ext cx="2133600" cy="365125"/>
          </a:xfrm>
          <a:prstGeom prst="rect">
            <a:avLst/>
          </a:prstGeom>
        </p:spPr>
        <p:txBody>
          <a:bodyPr/>
          <a:lstStyle>
            <a:lvl1pPr>
              <a:defRPr/>
            </a:lvl1pPr>
          </a:lstStyle>
          <a:p>
            <a:fld id="{BCAFD0FF-A7CA-4038-8527-4414FEFA95B8}" type="slidenum">
              <a:rPr lang="en-US" altLang="en-US"/>
              <a:pPr/>
              <a:t>‹#›</a:t>
            </a:fld>
            <a:endParaRPr lang="en-US" altLang="en-US"/>
          </a:p>
        </p:txBody>
      </p:sp>
    </p:spTree>
    <p:extLst>
      <p:ext uri="{BB962C8B-B14F-4D97-AF65-F5344CB8AC3E}">
        <p14:creationId xmlns:p14="http://schemas.microsoft.com/office/powerpoint/2010/main" val="31671720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Comparison">
    <p:spTree>
      <p:nvGrpSpPr>
        <p:cNvPr id="1" name=""/>
        <p:cNvGrpSpPr/>
        <p:nvPr/>
      </p:nvGrpSpPr>
      <p:grpSpPr>
        <a:xfrm>
          <a:off x="0" y="0"/>
          <a:ext cx="0" cy="0"/>
          <a:chOff x="0" y="0"/>
          <a:chExt cx="0" cy="0"/>
        </a:xfrm>
      </p:grpSpPr>
      <p:sp>
        <p:nvSpPr>
          <p:cNvPr id="7" name="Rectangle 6"/>
          <p:cNvSpPr/>
          <p:nvPr userDrawn="1"/>
        </p:nvSpPr>
        <p:spPr>
          <a:xfrm>
            <a:off x="393700" y="304800"/>
            <a:ext cx="6448425" cy="1143000"/>
          </a:xfrm>
          <a:prstGeom prst="rect">
            <a:avLst/>
          </a:prstGeom>
          <a:solidFill>
            <a:srgbClr val="DBAB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DBAB27"/>
              </a:solidFill>
            </a:endParaRPr>
          </a:p>
        </p:txBody>
      </p:sp>
      <p:sp>
        <p:nvSpPr>
          <p:cNvPr id="3" name="Text Placeholder 2"/>
          <p:cNvSpPr>
            <a:spLocks noGrp="1"/>
          </p:cNvSpPr>
          <p:nvPr>
            <p:ph type="body" idx="1"/>
          </p:nvPr>
        </p:nvSpPr>
        <p:spPr>
          <a:xfrm>
            <a:off x="381000" y="1524000"/>
            <a:ext cx="3200400" cy="639762"/>
          </a:xfrm>
          <a:solidFill>
            <a:schemeClr val="bg1">
              <a:lumMod val="95000"/>
            </a:schemeClr>
          </a:solidFill>
          <a:effectLst/>
        </p:spPr>
        <p:txBody>
          <a:bodyPr anchor="ctr">
            <a:noAutofit/>
          </a:bodyPr>
          <a:lstStyle>
            <a:lvl1pPr marL="0" indent="0" algn="ctr">
              <a:buNone/>
              <a:defRPr sz="1600" b="1">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209800"/>
            <a:ext cx="3200400" cy="3723039"/>
          </a:xfrm>
        </p:spPr>
        <p:txBody>
          <a:bodyPr>
            <a:normAutofit/>
          </a:bodyPr>
          <a:lstStyle>
            <a:lvl1pPr>
              <a:defRPr sz="1400">
                <a:latin typeface="Trebuchet MS" panose="020B0603020202020204" pitchFamily="34" charset="0"/>
              </a:defRPr>
            </a:lvl1pPr>
            <a:lvl2pPr marL="742950" indent="-285750">
              <a:buClr>
                <a:srgbClr val="14112E"/>
              </a:buClr>
              <a:buFont typeface="Wingdings" charset="2"/>
              <a:buChar cha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400">
                <a:latin typeface="Trebuchet MS" panose="020B0603020202020204" pitchFamily="34" charset="0"/>
              </a:defRPr>
            </a:lvl4pPr>
            <a:lvl5pPr>
              <a:defRPr sz="14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3657600" y="1524000"/>
            <a:ext cx="3200400" cy="639762"/>
          </a:xfrm>
          <a:solidFill>
            <a:schemeClr val="bg1">
              <a:lumMod val="95000"/>
            </a:schemeClr>
          </a:solidFill>
          <a:effectLst/>
        </p:spPr>
        <p:txBody>
          <a:bodyPr anchor="ctr">
            <a:noAutofit/>
          </a:bodyPr>
          <a:lstStyle>
            <a:lvl1pPr marL="0" indent="0" algn="ctr">
              <a:buNone/>
              <a:defRPr sz="1600" b="1">
                <a:ln>
                  <a:noFill/>
                </a:ln>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57600" y="2209800"/>
            <a:ext cx="3200400" cy="3733800"/>
          </a:xfrm>
        </p:spPr>
        <p:txBody>
          <a:bodyPr>
            <a:normAutofit/>
          </a:bodyPr>
          <a:lstStyle>
            <a:lvl1pPr>
              <a:defRPr sz="1400">
                <a:latin typeface="Trebuchet MS" panose="020B0603020202020204" pitchFamily="34" charset="0"/>
              </a:defRPr>
            </a:lvl1pPr>
            <a:lvl2pPr>
              <a:buClr>
                <a:srgbClr val="14112E"/>
              </a:buCl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200">
                <a:latin typeface="Trebuchet MS" panose="020B0603020202020204" pitchFamily="34" charset="0"/>
              </a:defRPr>
            </a:lvl4pPr>
            <a:lvl5pPr>
              <a:defRPr sz="12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6" name="Title 15"/>
          <p:cNvSpPr>
            <a:spLocks noGrp="1"/>
          </p:cNvSpPr>
          <p:nvPr>
            <p:ph type="title"/>
          </p:nvPr>
        </p:nvSpPr>
        <p:spPr>
          <a:xfrm>
            <a:off x="393405" y="304800"/>
            <a:ext cx="6400800" cy="1143000"/>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8" name="Slide Number Placeholder 1"/>
          <p:cNvSpPr>
            <a:spLocks noGrp="1"/>
          </p:cNvSpPr>
          <p:nvPr>
            <p:ph type="sldNum" sz="quarter" idx="10"/>
          </p:nvPr>
        </p:nvSpPr>
        <p:spPr>
          <a:xfrm>
            <a:off x="6553200" y="6356350"/>
            <a:ext cx="2133600" cy="365125"/>
          </a:xfrm>
          <a:prstGeom prst="rect">
            <a:avLst/>
          </a:prstGeom>
        </p:spPr>
        <p:txBody>
          <a:bodyPr/>
          <a:lstStyle>
            <a:lvl1pPr>
              <a:defRPr/>
            </a:lvl1pPr>
          </a:lstStyle>
          <a:p>
            <a:fld id="{BCAFD0FF-A7CA-4038-8527-4414FEFA95B8}" type="slidenum">
              <a:rPr lang="en-US" altLang="en-US"/>
              <a:pPr/>
              <a:t>‹#›</a:t>
            </a:fld>
            <a:endParaRPr lang="en-US" altLang="en-US"/>
          </a:p>
        </p:txBody>
      </p:sp>
    </p:spTree>
    <p:extLst>
      <p:ext uri="{BB962C8B-B14F-4D97-AF65-F5344CB8AC3E}">
        <p14:creationId xmlns:p14="http://schemas.microsoft.com/office/powerpoint/2010/main" val="2981935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sp>
        <p:nvSpPr>
          <p:cNvPr id="7" name="Rectangle 6"/>
          <p:cNvSpPr/>
          <p:nvPr userDrawn="1"/>
        </p:nvSpPr>
        <p:spPr>
          <a:xfrm>
            <a:off x="393700" y="304800"/>
            <a:ext cx="6448425" cy="1143000"/>
          </a:xfrm>
          <a:prstGeom prst="rect">
            <a:avLst/>
          </a:prstGeom>
          <a:solidFill>
            <a:srgbClr val="DBAB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DBAB27"/>
              </a:solidFill>
            </a:endParaRPr>
          </a:p>
        </p:txBody>
      </p:sp>
      <p:sp>
        <p:nvSpPr>
          <p:cNvPr id="3" name="Text Placeholder 2"/>
          <p:cNvSpPr>
            <a:spLocks noGrp="1"/>
          </p:cNvSpPr>
          <p:nvPr>
            <p:ph type="body" idx="1"/>
          </p:nvPr>
        </p:nvSpPr>
        <p:spPr>
          <a:xfrm>
            <a:off x="381000" y="1524000"/>
            <a:ext cx="3200400" cy="639762"/>
          </a:xfrm>
          <a:solidFill>
            <a:schemeClr val="bg1">
              <a:lumMod val="95000"/>
            </a:schemeClr>
          </a:solidFill>
          <a:effectLst/>
        </p:spPr>
        <p:txBody>
          <a:bodyPr anchor="ctr">
            <a:noAutofit/>
          </a:bodyPr>
          <a:lstStyle>
            <a:lvl1pPr marL="0" indent="0" algn="ctr">
              <a:buNone/>
              <a:defRPr sz="1600" b="1">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209800"/>
            <a:ext cx="3200400" cy="3723039"/>
          </a:xfrm>
        </p:spPr>
        <p:txBody>
          <a:bodyPr>
            <a:normAutofit/>
          </a:bodyPr>
          <a:lstStyle>
            <a:lvl1pPr>
              <a:defRPr sz="1400">
                <a:latin typeface="Trebuchet MS" panose="020B0603020202020204" pitchFamily="34" charset="0"/>
              </a:defRPr>
            </a:lvl1pPr>
            <a:lvl2pPr marL="742950" indent="-285750">
              <a:buClr>
                <a:srgbClr val="14112E"/>
              </a:buClr>
              <a:buFont typeface="Wingdings" charset="2"/>
              <a:buChar cha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400">
                <a:latin typeface="Trebuchet MS" panose="020B0603020202020204" pitchFamily="34" charset="0"/>
              </a:defRPr>
            </a:lvl4pPr>
            <a:lvl5pPr>
              <a:defRPr sz="14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3657600" y="1524000"/>
            <a:ext cx="3200400" cy="639762"/>
          </a:xfrm>
          <a:solidFill>
            <a:schemeClr val="bg1">
              <a:lumMod val="95000"/>
            </a:schemeClr>
          </a:solidFill>
          <a:effectLst/>
        </p:spPr>
        <p:txBody>
          <a:bodyPr anchor="ctr">
            <a:noAutofit/>
          </a:bodyPr>
          <a:lstStyle>
            <a:lvl1pPr marL="0" indent="0" algn="ctr">
              <a:buNone/>
              <a:defRPr sz="1600" b="1">
                <a:ln>
                  <a:noFill/>
                </a:ln>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57600" y="2209800"/>
            <a:ext cx="3200400" cy="3733800"/>
          </a:xfrm>
        </p:spPr>
        <p:txBody>
          <a:bodyPr>
            <a:normAutofit/>
          </a:bodyPr>
          <a:lstStyle>
            <a:lvl1pPr>
              <a:defRPr sz="1400">
                <a:latin typeface="Trebuchet MS" panose="020B0603020202020204" pitchFamily="34" charset="0"/>
              </a:defRPr>
            </a:lvl1pPr>
            <a:lvl2pPr>
              <a:buClr>
                <a:srgbClr val="14112E"/>
              </a:buCl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200">
                <a:latin typeface="Trebuchet MS" panose="020B0603020202020204" pitchFamily="34" charset="0"/>
              </a:defRPr>
            </a:lvl4pPr>
            <a:lvl5pPr>
              <a:defRPr sz="12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6" name="Title 15"/>
          <p:cNvSpPr>
            <a:spLocks noGrp="1"/>
          </p:cNvSpPr>
          <p:nvPr>
            <p:ph type="title"/>
          </p:nvPr>
        </p:nvSpPr>
        <p:spPr>
          <a:xfrm>
            <a:off x="393405" y="304800"/>
            <a:ext cx="6400800" cy="1143000"/>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8" name="Slide Number Placeholder 1"/>
          <p:cNvSpPr>
            <a:spLocks noGrp="1"/>
          </p:cNvSpPr>
          <p:nvPr>
            <p:ph type="sldNum" sz="quarter" idx="10"/>
          </p:nvPr>
        </p:nvSpPr>
        <p:spPr>
          <a:xfrm>
            <a:off x="6553200" y="6356350"/>
            <a:ext cx="2133600" cy="365125"/>
          </a:xfrm>
          <a:prstGeom prst="rect">
            <a:avLst/>
          </a:prstGeom>
        </p:spPr>
        <p:txBody>
          <a:bodyPr/>
          <a:lstStyle>
            <a:lvl1pPr>
              <a:defRPr/>
            </a:lvl1pPr>
          </a:lstStyle>
          <a:p>
            <a:fld id="{BCAFD0FF-A7CA-4038-8527-4414FEFA95B8}" type="slidenum">
              <a:rPr lang="en-US" altLang="en-US"/>
              <a:pPr/>
              <a:t>‹#›</a:t>
            </a:fld>
            <a:endParaRPr lang="en-US" altLang="en-US"/>
          </a:p>
        </p:txBody>
      </p:sp>
    </p:spTree>
    <p:extLst>
      <p:ext uri="{BB962C8B-B14F-4D97-AF65-F5344CB8AC3E}">
        <p14:creationId xmlns:p14="http://schemas.microsoft.com/office/powerpoint/2010/main" val="9405943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Comparison">
    <p:spTree>
      <p:nvGrpSpPr>
        <p:cNvPr id="1" name=""/>
        <p:cNvGrpSpPr/>
        <p:nvPr/>
      </p:nvGrpSpPr>
      <p:grpSpPr>
        <a:xfrm>
          <a:off x="0" y="0"/>
          <a:ext cx="0" cy="0"/>
          <a:chOff x="0" y="0"/>
          <a:chExt cx="0" cy="0"/>
        </a:xfrm>
      </p:grpSpPr>
      <p:sp>
        <p:nvSpPr>
          <p:cNvPr id="7" name="Rectangle 6"/>
          <p:cNvSpPr/>
          <p:nvPr userDrawn="1"/>
        </p:nvSpPr>
        <p:spPr>
          <a:xfrm>
            <a:off x="393700" y="304800"/>
            <a:ext cx="6448425" cy="1143000"/>
          </a:xfrm>
          <a:prstGeom prst="rect">
            <a:avLst/>
          </a:prstGeom>
          <a:solidFill>
            <a:srgbClr val="DBAB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a:solidFill>
                <a:srgbClr val="DBAB27"/>
              </a:solidFill>
            </a:endParaRPr>
          </a:p>
        </p:txBody>
      </p:sp>
      <p:sp>
        <p:nvSpPr>
          <p:cNvPr id="3" name="Text Placeholder 2"/>
          <p:cNvSpPr>
            <a:spLocks noGrp="1"/>
          </p:cNvSpPr>
          <p:nvPr>
            <p:ph type="body" idx="1"/>
          </p:nvPr>
        </p:nvSpPr>
        <p:spPr>
          <a:xfrm>
            <a:off x="381000" y="1524000"/>
            <a:ext cx="3200400" cy="639762"/>
          </a:xfrm>
          <a:solidFill>
            <a:schemeClr val="bg1">
              <a:lumMod val="95000"/>
            </a:schemeClr>
          </a:solidFill>
          <a:effectLst/>
        </p:spPr>
        <p:txBody>
          <a:bodyPr anchor="ctr">
            <a:noAutofit/>
          </a:bodyPr>
          <a:lstStyle>
            <a:lvl1pPr marL="0" indent="0" algn="ctr">
              <a:buNone/>
              <a:defRPr sz="1600" b="1">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209800"/>
            <a:ext cx="3200400" cy="3723039"/>
          </a:xfrm>
        </p:spPr>
        <p:txBody>
          <a:bodyPr>
            <a:normAutofit/>
          </a:bodyPr>
          <a:lstStyle>
            <a:lvl1pPr>
              <a:defRPr sz="1400">
                <a:latin typeface="Trebuchet MS" panose="020B0603020202020204" pitchFamily="34" charset="0"/>
              </a:defRPr>
            </a:lvl1pPr>
            <a:lvl2pPr marL="742950" indent="-285750">
              <a:buClr>
                <a:srgbClr val="14112E"/>
              </a:buClr>
              <a:buFont typeface="Wingdings" charset="2"/>
              <a:buChar cha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400">
                <a:latin typeface="Trebuchet MS" panose="020B0603020202020204" pitchFamily="34" charset="0"/>
              </a:defRPr>
            </a:lvl4pPr>
            <a:lvl5pPr>
              <a:defRPr sz="14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3657600" y="1524000"/>
            <a:ext cx="3200400" cy="639762"/>
          </a:xfrm>
          <a:solidFill>
            <a:schemeClr val="bg1">
              <a:lumMod val="95000"/>
            </a:schemeClr>
          </a:solidFill>
          <a:effectLst/>
        </p:spPr>
        <p:txBody>
          <a:bodyPr anchor="ctr">
            <a:noAutofit/>
          </a:bodyPr>
          <a:lstStyle>
            <a:lvl1pPr marL="0" indent="0" algn="ctr">
              <a:buNone/>
              <a:defRPr sz="1600" b="1">
                <a:ln>
                  <a:noFill/>
                </a:ln>
                <a:solidFill>
                  <a:srgbClr val="14112E"/>
                </a:solidFill>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57600" y="2209800"/>
            <a:ext cx="3200400" cy="3733800"/>
          </a:xfrm>
        </p:spPr>
        <p:txBody>
          <a:bodyPr>
            <a:normAutofit/>
          </a:bodyPr>
          <a:lstStyle>
            <a:lvl1pPr>
              <a:defRPr sz="1400">
                <a:latin typeface="Trebuchet MS" panose="020B0603020202020204" pitchFamily="34" charset="0"/>
              </a:defRPr>
            </a:lvl1pPr>
            <a:lvl2pPr>
              <a:buClr>
                <a:srgbClr val="14112E"/>
              </a:buClr>
              <a:defRPr sz="1200">
                <a:latin typeface="Trebuchet MS" panose="020B0603020202020204" pitchFamily="34" charset="0"/>
              </a:defRPr>
            </a:lvl2pPr>
            <a:lvl3pPr>
              <a:buClr>
                <a:srgbClr val="14112E"/>
              </a:buClr>
              <a:defRPr sz="1100">
                <a:latin typeface="Trebuchet MS" panose="020B0603020202020204" pitchFamily="34" charset="0"/>
              </a:defRPr>
            </a:lvl3pPr>
            <a:lvl4pPr>
              <a:defRPr sz="1200">
                <a:latin typeface="Trebuchet MS" panose="020B0603020202020204" pitchFamily="34" charset="0"/>
              </a:defRPr>
            </a:lvl4pPr>
            <a:lvl5pPr>
              <a:defRPr sz="1200">
                <a:latin typeface="Trebuchet MS" panose="020B0603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6" name="Title 15"/>
          <p:cNvSpPr>
            <a:spLocks noGrp="1"/>
          </p:cNvSpPr>
          <p:nvPr>
            <p:ph type="title"/>
          </p:nvPr>
        </p:nvSpPr>
        <p:spPr>
          <a:xfrm>
            <a:off x="393405" y="304800"/>
            <a:ext cx="6400800" cy="1143000"/>
          </a:xfrm>
        </p:spPr>
        <p:txBody>
          <a:bodyPr/>
          <a:lstStyle>
            <a:lvl1pPr>
              <a:defRPr>
                <a:solidFill>
                  <a:schemeClr val="bg1"/>
                </a:solidFill>
                <a:latin typeface="Trebuchet MS" panose="020B0603020202020204" pitchFamily="34" charset="0"/>
              </a:defRPr>
            </a:lvl1pPr>
          </a:lstStyle>
          <a:p>
            <a:r>
              <a:rPr lang="en-US" dirty="0"/>
              <a:t>Click to edit Master title style</a:t>
            </a:r>
          </a:p>
        </p:txBody>
      </p:sp>
      <p:sp>
        <p:nvSpPr>
          <p:cNvPr id="8" name="Slide Number Placeholder 1"/>
          <p:cNvSpPr>
            <a:spLocks noGrp="1"/>
          </p:cNvSpPr>
          <p:nvPr>
            <p:ph type="sldNum" sz="quarter" idx="10"/>
          </p:nvPr>
        </p:nvSpPr>
        <p:spPr>
          <a:xfrm>
            <a:off x="6553200" y="6356350"/>
            <a:ext cx="2133600" cy="365125"/>
          </a:xfrm>
          <a:prstGeom prst="rect">
            <a:avLst/>
          </a:prstGeom>
        </p:spPr>
        <p:txBody>
          <a:bodyPr/>
          <a:lstStyle>
            <a:lvl1pPr>
              <a:defRPr/>
            </a:lvl1pPr>
          </a:lstStyle>
          <a:p>
            <a:fld id="{BCAFD0FF-A7CA-4038-8527-4414FEFA95B8}" type="slidenum">
              <a:rPr lang="en-US" altLang="en-US"/>
              <a:pPr/>
              <a:t>‹#›</a:t>
            </a:fld>
            <a:endParaRPr lang="en-US" altLang="en-US"/>
          </a:p>
        </p:txBody>
      </p:sp>
    </p:spTree>
    <p:extLst>
      <p:ext uri="{BB962C8B-B14F-4D97-AF65-F5344CB8AC3E}">
        <p14:creationId xmlns:p14="http://schemas.microsoft.com/office/powerpoint/2010/main" val="2410085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hyperlink" Target="http://www.fldoe.org/"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pPr lvl="0"/>
            <a:r>
              <a:rPr lang="en-US" altLang="en-US" dirty="0"/>
              <a:t>Click to edit Master title style</a:t>
            </a:r>
          </a:p>
        </p:txBody>
      </p:sp>
      <p:sp>
        <p:nvSpPr>
          <p:cNvPr id="1027" name="Text Placeholder 2"/>
          <p:cNvSpPr>
            <a:spLocks noGrp="1"/>
          </p:cNvSpPr>
          <p:nvPr>
            <p:ph type="body" idx="1"/>
          </p:nvPr>
        </p:nvSpPr>
        <p:spPr bwMode="auto">
          <a:xfrm>
            <a:off x="628650" y="1906588"/>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a:solidFill>
                  <a:srgbClr val="262A63"/>
                </a:solidFill>
                <a:latin typeface="Arial" panose="020B0604020202020204" pitchFamily="34" charset="0"/>
                <a:hlinkClick r:id="rId31"/>
              </a:rPr>
              <a:t>www.FLDOE.org</a:t>
            </a:r>
            <a:endParaRPr lang="en-US" sz="1200" b="1" dirty="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3284538"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0"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395855" y="6324600"/>
            <a:ext cx="71163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21A0CE9-C545-44B4-99EC-394AA2FC339E}" type="slidenum">
              <a:rPr lang="en-US" altLang="en-US" sz="1600">
                <a:solidFill>
                  <a:srgbClr val="7F7F7F"/>
                </a:solidFill>
              </a:rPr>
              <a:pPr/>
              <a:t>‹#›</a:t>
            </a:fld>
            <a:endParaRPr lang="en-US" altLang="en-US" sz="1600" dirty="0">
              <a:solidFill>
                <a:srgbClr val="7F7F7F"/>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79" r:id="rId2"/>
    <p:sldLayoutId id="2147483684" r:id="rId3"/>
    <p:sldLayoutId id="2147483685" r:id="rId4"/>
    <p:sldLayoutId id="2147483686" r:id="rId5"/>
    <p:sldLayoutId id="2147483687" r:id="rId6"/>
    <p:sldLayoutId id="2147483688" r:id="rId7"/>
    <p:sldLayoutId id="2147483680" r:id="rId8"/>
    <p:sldLayoutId id="2147483681" r:id="rId9"/>
    <p:sldLayoutId id="2147483682"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Lst>
  <p:txStyles>
    <p:titleStyle>
      <a:lvl1pPr algn="l" rtl="0" fontAlgn="base">
        <a:lnSpc>
          <a:spcPct val="90000"/>
        </a:lnSpc>
        <a:spcBef>
          <a:spcPct val="0"/>
        </a:spcBef>
        <a:spcAft>
          <a:spcPct val="0"/>
        </a:spcAft>
        <a:defRPr lang="en-US" sz="3600" b="1" kern="1200">
          <a:solidFill>
            <a:srgbClr val="262A63"/>
          </a:solidFill>
          <a:latin typeface="Calibri" panose="020F0502020204030204" pitchFamily="34" charset="0"/>
          <a:ea typeface="+mj-ea"/>
          <a:cs typeface="+mj-cs"/>
        </a:defRPr>
      </a:lvl1pPr>
      <a:lvl2pPr algn="l" rtl="0" fontAlgn="base">
        <a:lnSpc>
          <a:spcPct val="90000"/>
        </a:lnSpc>
        <a:spcBef>
          <a:spcPct val="0"/>
        </a:spcBef>
        <a:spcAft>
          <a:spcPct val="0"/>
        </a:spcAft>
        <a:defRPr sz="3200" b="1">
          <a:solidFill>
            <a:srgbClr val="262A63"/>
          </a:solidFill>
          <a:latin typeface="Calibri" panose="020F0502020204030204" pitchFamily="34" charset="0"/>
        </a:defRPr>
      </a:lvl2pPr>
      <a:lvl3pPr algn="l" rtl="0" fontAlgn="base">
        <a:lnSpc>
          <a:spcPct val="90000"/>
        </a:lnSpc>
        <a:spcBef>
          <a:spcPct val="0"/>
        </a:spcBef>
        <a:spcAft>
          <a:spcPct val="0"/>
        </a:spcAft>
        <a:defRPr sz="3200" b="1">
          <a:solidFill>
            <a:srgbClr val="262A63"/>
          </a:solidFill>
          <a:latin typeface="Calibri" panose="020F0502020204030204" pitchFamily="34" charset="0"/>
        </a:defRPr>
      </a:lvl3pPr>
      <a:lvl4pPr algn="l" rtl="0" fontAlgn="base">
        <a:lnSpc>
          <a:spcPct val="90000"/>
        </a:lnSpc>
        <a:spcBef>
          <a:spcPct val="0"/>
        </a:spcBef>
        <a:spcAft>
          <a:spcPct val="0"/>
        </a:spcAft>
        <a:defRPr sz="3200" b="1">
          <a:solidFill>
            <a:srgbClr val="262A63"/>
          </a:solidFill>
          <a:latin typeface="Calibri" panose="020F0502020204030204" pitchFamily="34" charset="0"/>
        </a:defRPr>
      </a:lvl4pPr>
      <a:lvl5pPr algn="l" rtl="0" fontAlgn="base">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p:titleStyle>
    <p:bodyStyle>
      <a:lvl1pPr marL="228600" indent="-228600" algn="l" rtl="0" fontAlgn="base">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fontAlgn="base">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fontAlgn="base">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fontAlgn="base">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fontAlgn="base">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evalnrpt@fldoe.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evalnrpt@fldoe.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ClassRoster@fldoe.org" TargetMode="External"/><Relationship Id="rId4" Type="http://schemas.openxmlformats.org/officeDocument/2006/relationships/hyperlink" Target="mailto:VAM@fldoe.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BSI@fldoe.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mailto:evalnrpt@fldoe.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mailto:evalnrpt@fldoe.org"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3" Type="http://schemas.openxmlformats.org/officeDocument/2006/relationships/hyperlink" Target="http://www.fldoe.org/academics/essa"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edudata.fldoe.org/"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www.fldoe.org/core/fileparse.php/14196/urlt/FL-ESSA-StatePlan.pdf"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hyperlink" Target="http://www.fldoe.org/core/fileparse.php/7506/urlt/BreakoutSession-3-1118.pdf" TargetMode="External"/><Relationship Id="rId4" Type="http://schemas.openxmlformats.org/officeDocument/2006/relationships/hyperlink" Target="http://www.fldoe.org/core/fileparse.php/7506/urlt/ogs-FDOE-Updates.pdf" TargetMode="Externa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hyperlink" Target="http://www.fldoe.org/accountability/data-sys/edu-info-accountability-services/pk-12-public-school-data-pubs-reports/students.stml"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hyperlink" Target="mailto:Industrycertification@fldoe.org"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s://www.flrules.org/gateway/RuleNo.asp?id=6A-6.0573"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fldoe.org/core/fileparse.php/8904/urlt/form-FCAPEA-04.pdf"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hyperlink" Target="https://www.flrules.org/gateway/RuleNo.asp?id=6A-6.0573"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s://www.flrules.org/gateway/RuleNo.asp?id=6A-6.0573"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leg.state.fl.u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fldoe.org/academics/career-adult-edu/cape-secondary/cape-industry-cert-funding-list-current.stml"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fldoe.org/academics/career-adult-edu/cape-secondary/resources.stml"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295807" y="497339"/>
            <a:ext cx="4512766" cy="6014671"/>
          </a:xfrm>
          <a:prstGeom prst="rect">
            <a:avLst/>
          </a:prstGeom>
        </p:spPr>
      </p:pic>
    </p:spTree>
    <p:extLst>
      <p:ext uri="{BB962C8B-B14F-4D97-AF65-F5344CB8AC3E}">
        <p14:creationId xmlns:p14="http://schemas.microsoft.com/office/powerpoint/2010/main" val="710946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482600" y="3201988"/>
            <a:ext cx="8178800" cy="979487"/>
          </a:xfrm>
        </p:spPr>
        <p:txBody>
          <a:bodyPr>
            <a:normAutofit fontScale="90000"/>
          </a:bodyPr>
          <a:lstStyle/>
          <a:p>
            <a:r>
              <a:rPr lang="en-US" dirty="0"/>
              <a:t>Bureau of Accountability Reporting Updates</a:t>
            </a:r>
            <a:endParaRPr altLang="en-US" dirty="0"/>
          </a:p>
        </p:txBody>
      </p:sp>
      <p:sp>
        <p:nvSpPr>
          <p:cNvPr id="3" name="Subtitle 2"/>
          <p:cNvSpPr>
            <a:spLocks noGrp="1"/>
          </p:cNvSpPr>
          <p:nvPr>
            <p:ph type="subTitle" idx="1"/>
          </p:nvPr>
        </p:nvSpPr>
        <p:spPr>
          <a:xfrm>
            <a:off x="482600" y="4416931"/>
            <a:ext cx="8178800" cy="502016"/>
          </a:xfrm>
        </p:spPr>
        <p:txBody>
          <a:bodyPr rtlCol="0">
            <a:normAutofit/>
          </a:bodyPr>
          <a:lstStyle/>
          <a:p>
            <a:pPr fontAlgn="auto">
              <a:spcAft>
                <a:spcPts val="0"/>
              </a:spcAft>
              <a:defRPr/>
            </a:pPr>
            <a:r>
              <a:rPr lang="en-US" altLang="en-US" dirty="0"/>
              <a:t>Technical Assistance Meeting</a:t>
            </a:r>
          </a:p>
        </p:txBody>
      </p:sp>
      <p:sp>
        <p:nvSpPr>
          <p:cNvPr id="4" name="Text Placeholder 3"/>
          <p:cNvSpPr>
            <a:spLocks noGrp="1"/>
          </p:cNvSpPr>
          <p:nvPr>
            <p:ph type="body" sz="quarter" idx="14"/>
          </p:nvPr>
        </p:nvSpPr>
        <p:spPr>
          <a:xfrm>
            <a:off x="3142735" y="4948211"/>
            <a:ext cx="2858530" cy="412383"/>
          </a:xfrm>
        </p:spPr>
        <p:txBody>
          <a:bodyPr rtlCol="0">
            <a:normAutofit/>
          </a:bodyPr>
          <a:lstStyle/>
          <a:p>
            <a:pPr fontAlgn="auto">
              <a:spcAft>
                <a:spcPts val="0"/>
              </a:spcAft>
              <a:defRPr/>
            </a:pPr>
            <a:r>
              <a:rPr lang="en-US" dirty="0"/>
              <a:t>April 2019</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914400"/>
            <a:ext cx="7886700" cy="793750"/>
          </a:xfrm>
        </p:spPr>
        <p:txBody>
          <a:bodyPr/>
          <a:lstStyle/>
          <a:p>
            <a:r>
              <a:rPr lang="en-US" dirty="0"/>
              <a:t>Presenter</a:t>
            </a:r>
          </a:p>
        </p:txBody>
      </p:sp>
      <p:sp>
        <p:nvSpPr>
          <p:cNvPr id="3" name="Content Placeholder 2"/>
          <p:cNvSpPr>
            <a:spLocks noGrp="1"/>
          </p:cNvSpPr>
          <p:nvPr>
            <p:ph idx="1"/>
          </p:nvPr>
        </p:nvSpPr>
        <p:spPr/>
        <p:txBody>
          <a:bodyPr/>
          <a:lstStyle/>
          <a:p>
            <a:pPr marL="0" indent="0">
              <a:lnSpc>
                <a:spcPct val="100000"/>
              </a:lnSpc>
              <a:buNone/>
            </a:pPr>
            <a:r>
              <a:rPr lang="en-US" dirty="0"/>
              <a:t>Tracy Halley</a:t>
            </a:r>
          </a:p>
          <a:p>
            <a:pPr marL="0" indent="0">
              <a:lnSpc>
                <a:spcPct val="100000"/>
              </a:lnSpc>
              <a:buNone/>
            </a:pPr>
            <a:r>
              <a:rPr lang="en-US" dirty="0"/>
              <a:t>Bureau Chief</a:t>
            </a:r>
          </a:p>
          <a:p>
            <a:pPr marL="0" indent="0">
              <a:lnSpc>
                <a:spcPct val="100000"/>
              </a:lnSpc>
              <a:buNone/>
            </a:pPr>
            <a:r>
              <a:rPr lang="en-US" dirty="0"/>
              <a:t>Bureau of Accountability Reporting</a:t>
            </a:r>
          </a:p>
          <a:p>
            <a:pPr marL="0" indent="0">
              <a:lnSpc>
                <a:spcPct val="100000"/>
              </a:lnSpc>
              <a:buNone/>
            </a:pPr>
            <a:r>
              <a:rPr lang="en-US" dirty="0">
                <a:hlinkClick r:id="rId3"/>
              </a:rPr>
              <a:t>Accountability@fldoe.org</a:t>
            </a:r>
            <a:endParaRPr lang="en-US" dirty="0"/>
          </a:p>
          <a:p>
            <a:pPr marL="0" indent="0">
              <a:buNone/>
            </a:pPr>
            <a:endParaRPr lang="en-US" dirty="0"/>
          </a:p>
        </p:txBody>
      </p:sp>
    </p:spTree>
    <p:extLst>
      <p:ext uri="{BB962C8B-B14F-4D97-AF65-F5344CB8AC3E}">
        <p14:creationId xmlns:p14="http://schemas.microsoft.com/office/powerpoint/2010/main" val="1410706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914400"/>
            <a:ext cx="7886700" cy="793750"/>
          </a:xfrm>
        </p:spPr>
        <p:txBody>
          <a:bodyPr/>
          <a:lstStyle/>
          <a:p>
            <a:r>
              <a:rPr lang="en-US" dirty="0"/>
              <a:t>Bureau Contact Information Update</a:t>
            </a:r>
          </a:p>
        </p:txBody>
      </p:sp>
      <p:sp>
        <p:nvSpPr>
          <p:cNvPr id="3" name="Content Placeholder 2"/>
          <p:cNvSpPr>
            <a:spLocks noGrp="1"/>
          </p:cNvSpPr>
          <p:nvPr>
            <p:ph idx="1"/>
          </p:nvPr>
        </p:nvSpPr>
        <p:spPr>
          <a:xfrm>
            <a:off x="640080" y="2039815"/>
            <a:ext cx="7886700" cy="4134101"/>
          </a:xfrm>
        </p:spPr>
        <p:txBody>
          <a:bodyPr/>
          <a:lstStyle/>
          <a:p>
            <a:pPr marL="0" indent="0" eaLnBrk="1" hangingPunct="1">
              <a:buNone/>
            </a:pPr>
            <a:r>
              <a:rPr lang="en-US" altLang="en-US" dirty="0"/>
              <a:t>Bureau Phone: 850-245-0411</a:t>
            </a:r>
          </a:p>
          <a:p>
            <a:pPr marL="0" indent="0" eaLnBrk="1" hangingPunct="1">
              <a:buNone/>
            </a:pPr>
            <a:r>
              <a:rPr lang="en-US" altLang="en-US" dirty="0"/>
              <a:t>Bureau Emails:</a:t>
            </a:r>
          </a:p>
          <a:p>
            <a:pPr marL="0" indent="0" eaLnBrk="1" hangingPunct="1">
              <a:buNone/>
            </a:pPr>
            <a:r>
              <a:rPr lang="en-US" altLang="en-US" dirty="0">
                <a:hlinkClick r:id="rId3"/>
              </a:rPr>
              <a:t>Accountability@fldoe.org</a:t>
            </a:r>
            <a:endParaRPr lang="en-US" altLang="en-US" dirty="0"/>
          </a:p>
          <a:p>
            <a:pPr marL="0" indent="0" eaLnBrk="1" hangingPunct="1">
              <a:buNone/>
            </a:pPr>
            <a:r>
              <a:rPr lang="en-US" altLang="en-US" dirty="0">
                <a:hlinkClick r:id="rId4"/>
              </a:rPr>
              <a:t>VAM@fldoe.org</a:t>
            </a:r>
            <a:endParaRPr lang="en-US" altLang="en-US" dirty="0"/>
          </a:p>
          <a:p>
            <a:pPr marL="0" indent="0" eaLnBrk="1" hangingPunct="1">
              <a:buNone/>
            </a:pPr>
            <a:r>
              <a:rPr lang="en-US" altLang="en-US" dirty="0">
                <a:hlinkClick r:id="rId5"/>
              </a:rPr>
              <a:t>ClassRoster@fldoe.org</a:t>
            </a:r>
            <a:r>
              <a:rPr lang="en-US" altLang="en-US" dirty="0"/>
              <a:t> (RVT)</a:t>
            </a:r>
          </a:p>
        </p:txBody>
      </p:sp>
    </p:spTree>
    <p:extLst>
      <p:ext uri="{BB962C8B-B14F-4D97-AF65-F5344CB8AC3E}">
        <p14:creationId xmlns:p14="http://schemas.microsoft.com/office/powerpoint/2010/main" val="89124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130" y="941112"/>
            <a:ext cx="8819566" cy="5191064"/>
          </a:xfrm>
          <a:prstGeom prst="rect">
            <a:avLst/>
          </a:prstGeom>
        </p:spPr>
      </p:pic>
    </p:spTree>
    <p:extLst>
      <p:ext uri="{BB962C8B-B14F-4D97-AF65-F5344CB8AC3E}">
        <p14:creationId xmlns:p14="http://schemas.microsoft.com/office/powerpoint/2010/main" val="2475048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914400"/>
            <a:ext cx="7886700" cy="793750"/>
          </a:xfrm>
        </p:spPr>
        <p:txBody>
          <a:bodyPr>
            <a:normAutofit/>
          </a:bodyPr>
          <a:lstStyle/>
          <a:p>
            <a:r>
              <a:rPr lang="en-US" dirty="0"/>
              <a:t>Topics</a:t>
            </a:r>
          </a:p>
        </p:txBody>
      </p:sp>
      <p:sp>
        <p:nvSpPr>
          <p:cNvPr id="3" name="Content Placeholder 2"/>
          <p:cNvSpPr>
            <a:spLocks noGrp="1"/>
          </p:cNvSpPr>
          <p:nvPr>
            <p:ph idx="1"/>
          </p:nvPr>
        </p:nvSpPr>
        <p:spPr>
          <a:xfrm>
            <a:off x="628650" y="1939332"/>
            <a:ext cx="7886700" cy="4321769"/>
          </a:xfrm>
        </p:spPr>
        <p:txBody>
          <a:bodyPr>
            <a:normAutofit lnSpcReduction="10000"/>
          </a:bodyPr>
          <a:lstStyle/>
          <a:p>
            <a:r>
              <a:rPr lang="en-US" dirty="0"/>
              <a:t>DJJ Accountability System</a:t>
            </a:r>
          </a:p>
          <a:p>
            <a:r>
              <a:rPr lang="en-US" dirty="0"/>
              <a:t>VAM Process</a:t>
            </a:r>
          </a:p>
          <a:p>
            <a:r>
              <a:rPr lang="en-US" dirty="0"/>
              <a:t>School Grades and School Improvement Ratings</a:t>
            </a:r>
          </a:p>
          <a:p>
            <a:r>
              <a:rPr lang="en-US" dirty="0"/>
              <a:t>Federal Percent of Points Index</a:t>
            </a:r>
          </a:p>
          <a:p>
            <a:r>
              <a:rPr lang="en-US" dirty="0"/>
              <a:t>Additional Information</a:t>
            </a:r>
          </a:p>
          <a:p>
            <a:pPr lvl="1"/>
            <a:r>
              <a:rPr lang="en-US" dirty="0"/>
              <a:t>Subgroup definitions across platforms</a:t>
            </a:r>
          </a:p>
          <a:p>
            <a:pPr lvl="1"/>
            <a:r>
              <a:rPr lang="en-US" dirty="0"/>
              <a:t>Industry Certifications</a:t>
            </a:r>
          </a:p>
          <a:p>
            <a:r>
              <a:rPr lang="en-US" dirty="0"/>
              <a:t>Helpful Single Sign On (SSO) Information</a:t>
            </a:r>
          </a:p>
          <a:p>
            <a:r>
              <a:rPr lang="en-US" dirty="0"/>
              <a:t>Application Review</a:t>
            </a:r>
          </a:p>
          <a:p>
            <a:endParaRPr lang="en-US" dirty="0"/>
          </a:p>
        </p:txBody>
      </p:sp>
    </p:spTree>
    <p:extLst>
      <p:ext uri="{BB962C8B-B14F-4D97-AF65-F5344CB8AC3E}">
        <p14:creationId xmlns:p14="http://schemas.microsoft.com/office/powerpoint/2010/main" val="876468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DJJ Accountability System</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156853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914400"/>
            <a:ext cx="8229600" cy="859691"/>
          </a:xfrm>
        </p:spPr>
        <p:txBody>
          <a:bodyPr>
            <a:noAutofit/>
          </a:bodyPr>
          <a:lstStyle/>
          <a:p>
            <a:pPr algn="ctr" eaLnBrk="1" hangingPunct="1">
              <a:defRPr/>
            </a:pPr>
            <a:r>
              <a:rPr sz="3600" dirty="0"/>
              <a:t>DJJ Accountability System</a:t>
            </a:r>
            <a:br>
              <a:rPr sz="3600" dirty="0"/>
            </a:br>
            <a:r>
              <a:rPr sz="2400" dirty="0">
                <a:solidFill>
                  <a:srgbClr val="002060"/>
                </a:solidFill>
                <a:latin typeface="+mn-lt"/>
              </a:rPr>
              <a:t>(A maximum of 11 measures)</a:t>
            </a:r>
          </a:p>
        </p:txBody>
      </p:sp>
      <p:graphicFrame>
        <p:nvGraphicFramePr>
          <p:cNvPr id="6" name="Content Placeholder 3"/>
          <p:cNvGraphicFramePr>
            <a:graphicFrameLocks noGrp="1"/>
          </p:cNvGraphicFramePr>
          <p:nvPr>
            <p:ph idx="1"/>
          </p:nvPr>
        </p:nvGraphicFramePr>
        <p:xfrm>
          <a:off x="454025" y="2981325"/>
          <a:ext cx="1482725" cy="360363"/>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360363">
                <a:tc>
                  <a:txBody>
                    <a:bodyPr/>
                    <a:lstStyle/>
                    <a:p>
                      <a:pPr algn="ctr"/>
                      <a:r>
                        <a:rPr lang="en-US" sz="1200" dirty="0"/>
                        <a:t>Learning Gains</a:t>
                      </a:r>
                    </a:p>
                  </a:txBody>
                  <a:tcPr marL="91535" marR="91535" marT="45700" marB="45700">
                    <a:solidFill>
                      <a:schemeClr val="accent1"/>
                    </a:solidFill>
                  </a:tcPr>
                </a:tc>
                <a:extLst>
                  <a:ext uri="{0D108BD9-81ED-4DB2-BD59-A6C34878D82A}">
                    <a16:rowId xmlns="" xmlns:a16="http://schemas.microsoft.com/office/drawing/2014/main" val="10000"/>
                  </a:ext>
                </a:extLst>
              </a:tr>
            </a:tbl>
          </a:graphicData>
        </a:graphic>
      </p:graphicFrame>
      <p:graphicFrame>
        <p:nvGraphicFramePr>
          <p:cNvPr id="7" name="Content Placeholder 3"/>
          <p:cNvGraphicFramePr>
            <a:graphicFrameLocks/>
          </p:cNvGraphicFramePr>
          <p:nvPr/>
        </p:nvGraphicFramePr>
        <p:xfrm>
          <a:off x="1966913" y="2981325"/>
          <a:ext cx="1481137" cy="360363"/>
        </p:xfrm>
        <a:graphic>
          <a:graphicData uri="http://schemas.openxmlformats.org/drawingml/2006/table">
            <a:tbl>
              <a:tblPr firstRow="1" bandRow="1">
                <a:tableStyleId>{5C22544A-7EE6-4342-B048-85BDC9FD1C3A}</a:tableStyleId>
              </a:tblPr>
              <a:tblGrid>
                <a:gridCol w="1481137">
                  <a:extLst>
                    <a:ext uri="{9D8B030D-6E8A-4147-A177-3AD203B41FA5}">
                      <a16:colId xmlns="" xmlns:a16="http://schemas.microsoft.com/office/drawing/2014/main" val="20000"/>
                    </a:ext>
                  </a:extLst>
                </a:gridCol>
              </a:tblGrid>
              <a:tr h="360363">
                <a:tc>
                  <a:txBody>
                    <a:bodyPr/>
                    <a:lstStyle/>
                    <a:p>
                      <a:pPr algn="ctr"/>
                      <a:r>
                        <a:rPr lang="en-US" sz="1200" dirty="0"/>
                        <a:t>K-12 Outcomes</a:t>
                      </a:r>
                    </a:p>
                  </a:txBody>
                  <a:tcPr marL="91437" marR="91437" marT="45700" marB="45700">
                    <a:solidFill>
                      <a:schemeClr val="accent1"/>
                    </a:solidFill>
                  </a:tcPr>
                </a:tc>
                <a:extLst>
                  <a:ext uri="{0D108BD9-81ED-4DB2-BD59-A6C34878D82A}">
                    <a16:rowId xmlns="" xmlns:a16="http://schemas.microsoft.com/office/drawing/2014/main" val="10000"/>
                  </a:ext>
                </a:extLst>
              </a:tr>
            </a:tbl>
          </a:graphicData>
        </a:graphic>
      </p:graphicFrame>
      <p:graphicFrame>
        <p:nvGraphicFramePr>
          <p:cNvPr id="8" name="Content Placeholder 3"/>
          <p:cNvGraphicFramePr>
            <a:graphicFrameLocks/>
          </p:cNvGraphicFramePr>
          <p:nvPr>
            <p:extLst/>
          </p:nvPr>
        </p:nvGraphicFramePr>
        <p:xfrm>
          <a:off x="3478213" y="2981325"/>
          <a:ext cx="1554480" cy="360363"/>
        </p:xfrm>
        <a:graphic>
          <a:graphicData uri="http://schemas.openxmlformats.org/drawingml/2006/table">
            <a:tbl>
              <a:tblPr firstRow="1" bandRow="1">
                <a:tableStyleId>{5C22544A-7EE6-4342-B048-85BDC9FD1C3A}</a:tableStyleId>
              </a:tblPr>
              <a:tblGrid>
                <a:gridCol w="1554480">
                  <a:extLst>
                    <a:ext uri="{9D8B030D-6E8A-4147-A177-3AD203B41FA5}">
                      <a16:colId xmlns="" xmlns:a16="http://schemas.microsoft.com/office/drawing/2014/main" val="20000"/>
                    </a:ext>
                  </a:extLst>
                </a:gridCol>
              </a:tblGrid>
              <a:tr h="360363">
                <a:tc>
                  <a:txBody>
                    <a:bodyPr/>
                    <a:lstStyle/>
                    <a:p>
                      <a:pPr algn="ctr"/>
                      <a:r>
                        <a:rPr lang="en-US" sz="1200" dirty="0"/>
                        <a:t>Educator Quality</a:t>
                      </a:r>
                    </a:p>
                  </a:txBody>
                  <a:tcPr marL="91437" marR="91437" marT="45700" marB="45700">
                    <a:solidFill>
                      <a:schemeClr val="accent1"/>
                    </a:solidFill>
                  </a:tcPr>
                </a:tc>
                <a:extLst>
                  <a:ext uri="{0D108BD9-81ED-4DB2-BD59-A6C34878D82A}">
                    <a16:rowId xmlns="" xmlns:a16="http://schemas.microsoft.com/office/drawing/2014/main" val="10000"/>
                  </a:ext>
                </a:extLst>
              </a:tr>
            </a:tbl>
          </a:graphicData>
        </a:graphic>
      </p:graphicFrame>
      <p:graphicFrame>
        <p:nvGraphicFramePr>
          <p:cNvPr id="9" name="Content Placeholder 3"/>
          <p:cNvGraphicFramePr>
            <a:graphicFrameLocks/>
          </p:cNvGraphicFramePr>
          <p:nvPr>
            <p:extLst/>
          </p:nvPr>
        </p:nvGraphicFramePr>
        <p:xfrm>
          <a:off x="5054039" y="2975170"/>
          <a:ext cx="1481138" cy="360363"/>
        </p:xfrm>
        <a:graphic>
          <a:graphicData uri="http://schemas.openxmlformats.org/drawingml/2006/table">
            <a:tbl>
              <a:tblPr firstRow="1" bandRow="1">
                <a:tableStyleId>{5C22544A-7EE6-4342-B048-85BDC9FD1C3A}</a:tableStyleId>
              </a:tblPr>
              <a:tblGrid>
                <a:gridCol w="1481138">
                  <a:extLst>
                    <a:ext uri="{9D8B030D-6E8A-4147-A177-3AD203B41FA5}">
                      <a16:colId xmlns="" xmlns:a16="http://schemas.microsoft.com/office/drawing/2014/main" val="20000"/>
                    </a:ext>
                  </a:extLst>
                </a:gridCol>
              </a:tblGrid>
              <a:tr h="360363">
                <a:tc>
                  <a:txBody>
                    <a:bodyPr/>
                    <a:lstStyle/>
                    <a:p>
                      <a:pPr algn="ctr"/>
                      <a:r>
                        <a:rPr lang="en-US" sz="1200" dirty="0"/>
                        <a:t>Post-K-12 Outcomes</a:t>
                      </a:r>
                    </a:p>
                  </a:txBody>
                  <a:tcPr marL="91437" marR="91437" marT="45700" marB="45700">
                    <a:solidFill>
                      <a:schemeClr val="accent1"/>
                    </a:solidFill>
                  </a:tcPr>
                </a:tc>
                <a:extLst>
                  <a:ext uri="{0D108BD9-81ED-4DB2-BD59-A6C34878D82A}">
                    <a16:rowId xmlns="" xmlns:a16="http://schemas.microsoft.com/office/drawing/2014/main" val="10000"/>
                  </a:ext>
                </a:extLst>
              </a:tr>
            </a:tbl>
          </a:graphicData>
        </a:graphic>
      </p:graphicFrame>
      <p:graphicFrame>
        <p:nvGraphicFramePr>
          <p:cNvPr id="10" name="Content Placeholder 3"/>
          <p:cNvGraphicFramePr>
            <a:graphicFrameLocks/>
          </p:cNvGraphicFramePr>
          <p:nvPr>
            <p:extLst/>
          </p:nvPr>
        </p:nvGraphicFramePr>
        <p:xfrm>
          <a:off x="6556525" y="2975169"/>
          <a:ext cx="1645920" cy="360363"/>
        </p:xfrm>
        <a:graphic>
          <a:graphicData uri="http://schemas.openxmlformats.org/drawingml/2006/table">
            <a:tbl>
              <a:tblPr firstRow="1" bandRow="1">
                <a:tableStyleId>{5C22544A-7EE6-4342-B048-85BDC9FD1C3A}</a:tableStyleId>
              </a:tblPr>
              <a:tblGrid>
                <a:gridCol w="1645920">
                  <a:extLst>
                    <a:ext uri="{9D8B030D-6E8A-4147-A177-3AD203B41FA5}">
                      <a16:colId xmlns="" xmlns:a16="http://schemas.microsoft.com/office/drawing/2014/main" val="20000"/>
                    </a:ext>
                  </a:extLst>
                </a:gridCol>
              </a:tblGrid>
              <a:tr h="360363">
                <a:tc>
                  <a:txBody>
                    <a:bodyPr/>
                    <a:lstStyle/>
                    <a:p>
                      <a:pPr algn="ctr"/>
                      <a:r>
                        <a:rPr lang="en-US" sz="1200" dirty="0"/>
                        <a:t>Process Measures</a:t>
                      </a:r>
                    </a:p>
                  </a:txBody>
                  <a:tcPr marL="91449" marR="91449" marT="45700" marB="45700">
                    <a:solidFill>
                      <a:schemeClr val="accent1"/>
                    </a:solidFill>
                  </a:tcPr>
                </a:tc>
                <a:extLst>
                  <a:ext uri="{0D108BD9-81ED-4DB2-BD59-A6C34878D82A}">
                    <a16:rowId xmlns="" xmlns:a16="http://schemas.microsoft.com/office/drawing/2014/main" val="10000"/>
                  </a:ext>
                </a:extLst>
              </a:tr>
            </a:tbl>
          </a:graphicData>
        </a:graphic>
      </p:graphicFrame>
      <p:graphicFrame>
        <p:nvGraphicFramePr>
          <p:cNvPr id="11" name="Content Placeholder 3"/>
          <p:cNvGraphicFramePr>
            <a:graphicFrameLocks/>
          </p:cNvGraphicFramePr>
          <p:nvPr>
            <p:extLst/>
          </p:nvPr>
        </p:nvGraphicFramePr>
        <p:xfrm>
          <a:off x="454025" y="3341688"/>
          <a:ext cx="1482725" cy="639994"/>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639762">
                <a:tc>
                  <a:txBody>
                    <a:bodyPr/>
                    <a:lstStyle/>
                    <a:p>
                      <a:pPr marL="0" algn="ctr" defTabSz="914400" rtl="0" eaLnBrk="1" latinLnBrk="0" hangingPunct="1"/>
                      <a:r>
                        <a:rPr lang="en-US" sz="1200" b="1" kern="1200" dirty="0">
                          <a:solidFill>
                            <a:schemeClr val="dk1"/>
                          </a:solidFill>
                          <a:latin typeface="+mn-lt"/>
                          <a:ea typeface="+mn-ea"/>
                          <a:cs typeface="+mn-cs"/>
                        </a:rPr>
                        <a:t>FSA English</a:t>
                      </a:r>
                      <a:r>
                        <a:rPr lang="en-US" sz="1200" b="1" kern="1200" baseline="0" dirty="0">
                          <a:solidFill>
                            <a:schemeClr val="dk1"/>
                          </a:solidFill>
                          <a:latin typeface="+mn-lt"/>
                          <a:ea typeface="+mn-ea"/>
                          <a:cs typeface="+mn-cs"/>
                        </a:rPr>
                        <a:t> and Language Arts</a:t>
                      </a:r>
                      <a:endParaRPr lang="en-US" sz="1200" b="1" kern="1200" dirty="0">
                        <a:solidFill>
                          <a:schemeClr val="dk1"/>
                        </a:solidFill>
                        <a:latin typeface="+mn-lt"/>
                        <a:ea typeface="+mn-ea"/>
                        <a:cs typeface="+mn-cs"/>
                      </a:endParaRPr>
                    </a:p>
                    <a:p>
                      <a:pPr marL="0" algn="ctr" defTabSz="914400" rtl="0" eaLnBrk="1" latinLnBrk="0" hangingPunct="1"/>
                      <a:r>
                        <a:rPr lang="en-US" sz="1200" b="1" kern="1200" dirty="0">
                          <a:solidFill>
                            <a:schemeClr val="dk1"/>
                          </a:solidFill>
                          <a:latin typeface="+mn-lt"/>
                          <a:ea typeface="+mn-ea"/>
                          <a:cs typeface="+mn-cs"/>
                        </a:rPr>
                        <a:t>(0% to 100%)</a:t>
                      </a:r>
                    </a:p>
                  </a:txBody>
                  <a:tcPr marL="91535" marR="91535" marT="45677" marB="45677">
                    <a:solidFill>
                      <a:schemeClr val="accent6">
                        <a:lumMod val="60000"/>
                        <a:lumOff val="40000"/>
                      </a:schemeClr>
                    </a:solidFill>
                  </a:tcPr>
                </a:tc>
                <a:extLst>
                  <a:ext uri="{0D108BD9-81ED-4DB2-BD59-A6C34878D82A}">
                    <a16:rowId xmlns="" xmlns:a16="http://schemas.microsoft.com/office/drawing/2014/main" val="10000"/>
                  </a:ext>
                </a:extLst>
              </a:tr>
            </a:tbl>
          </a:graphicData>
        </a:graphic>
      </p:graphicFrame>
      <p:graphicFrame>
        <p:nvGraphicFramePr>
          <p:cNvPr id="12" name="Content Placeholder 3"/>
          <p:cNvGraphicFramePr>
            <a:graphicFrameLocks/>
          </p:cNvGraphicFramePr>
          <p:nvPr>
            <p:extLst/>
          </p:nvPr>
        </p:nvGraphicFramePr>
        <p:xfrm>
          <a:off x="454025" y="3981450"/>
          <a:ext cx="1482725" cy="639763"/>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639763">
                <a:tc>
                  <a:txBody>
                    <a:bodyPr/>
                    <a:lstStyle/>
                    <a:p>
                      <a:pPr marL="0" algn="ctr" defTabSz="914400" rtl="0" eaLnBrk="1" latinLnBrk="0" hangingPunct="1"/>
                      <a:r>
                        <a:rPr lang="en-US" sz="1200" b="1" kern="1200" dirty="0">
                          <a:solidFill>
                            <a:schemeClr val="dk1"/>
                          </a:solidFill>
                          <a:latin typeface="+mn-lt"/>
                          <a:ea typeface="+mn-ea"/>
                          <a:cs typeface="+mn-cs"/>
                        </a:rPr>
                        <a:t>FSA Mathematics</a:t>
                      </a:r>
                    </a:p>
                    <a:p>
                      <a:pPr marL="0" algn="ctr" defTabSz="914400" rtl="0" eaLnBrk="1" latinLnBrk="0" hangingPunct="1"/>
                      <a:r>
                        <a:rPr lang="en-US" sz="1200" b="1" kern="1200" dirty="0">
                          <a:solidFill>
                            <a:schemeClr val="dk1"/>
                          </a:solidFill>
                          <a:latin typeface="+mn-lt"/>
                          <a:ea typeface="+mn-ea"/>
                          <a:cs typeface="+mn-cs"/>
                        </a:rPr>
                        <a:t>(0% to 100%)</a:t>
                      </a:r>
                    </a:p>
                  </a:txBody>
                  <a:tcPr marL="91535" marR="91535" marT="45677" marB="45677">
                    <a:solidFill>
                      <a:schemeClr val="accent6">
                        <a:lumMod val="60000"/>
                        <a:lumOff val="40000"/>
                      </a:schemeClr>
                    </a:solidFill>
                  </a:tcPr>
                </a:tc>
                <a:extLst>
                  <a:ext uri="{0D108BD9-81ED-4DB2-BD59-A6C34878D82A}">
                    <a16:rowId xmlns="" xmlns:a16="http://schemas.microsoft.com/office/drawing/2014/main" val="10000"/>
                  </a:ext>
                </a:extLst>
              </a:tr>
            </a:tbl>
          </a:graphicData>
        </a:graphic>
      </p:graphicFrame>
      <p:graphicFrame>
        <p:nvGraphicFramePr>
          <p:cNvPr id="13" name="Content Placeholder 3"/>
          <p:cNvGraphicFramePr>
            <a:graphicFrameLocks/>
          </p:cNvGraphicFramePr>
          <p:nvPr>
            <p:extLst/>
          </p:nvPr>
        </p:nvGraphicFramePr>
        <p:xfrm>
          <a:off x="454025" y="4618038"/>
          <a:ext cx="1482725" cy="639994"/>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639762">
                <a:tc>
                  <a:txBody>
                    <a:bodyPr/>
                    <a:lstStyle/>
                    <a:p>
                      <a:pPr algn="ctr"/>
                      <a:r>
                        <a:rPr lang="en-US" sz="1200" b="1" dirty="0">
                          <a:solidFill>
                            <a:schemeClr val="tx1"/>
                          </a:solidFill>
                        </a:rPr>
                        <a:t>Common</a:t>
                      </a:r>
                      <a:r>
                        <a:rPr lang="en-US" sz="1200" b="1" baseline="0" dirty="0">
                          <a:solidFill>
                            <a:schemeClr val="tx1"/>
                          </a:solidFill>
                        </a:rPr>
                        <a:t> Assessment </a:t>
                      </a:r>
                      <a:r>
                        <a:rPr lang="en-US" sz="1200" b="1" dirty="0">
                          <a:solidFill>
                            <a:schemeClr val="tx1"/>
                          </a:solidFill>
                        </a:rPr>
                        <a:t>Reading</a:t>
                      </a:r>
                    </a:p>
                    <a:p>
                      <a:pPr algn="ct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535" marR="91535" marT="45677" marB="45677">
                    <a:solidFill>
                      <a:schemeClr val="accent4">
                        <a:lumMod val="40000"/>
                        <a:lumOff val="60000"/>
                      </a:schemeClr>
                    </a:solidFill>
                  </a:tcPr>
                </a:tc>
                <a:extLst>
                  <a:ext uri="{0D108BD9-81ED-4DB2-BD59-A6C34878D82A}">
                    <a16:rowId xmlns="" xmlns:a16="http://schemas.microsoft.com/office/drawing/2014/main" val="10000"/>
                  </a:ext>
                </a:extLst>
              </a:tr>
            </a:tbl>
          </a:graphicData>
        </a:graphic>
      </p:graphicFrame>
      <p:graphicFrame>
        <p:nvGraphicFramePr>
          <p:cNvPr id="14" name="Content Placeholder 3"/>
          <p:cNvGraphicFramePr>
            <a:graphicFrameLocks/>
          </p:cNvGraphicFramePr>
          <p:nvPr>
            <p:extLst/>
          </p:nvPr>
        </p:nvGraphicFramePr>
        <p:xfrm>
          <a:off x="454025" y="5253038"/>
          <a:ext cx="1482725" cy="641350"/>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641350">
                <a:tc>
                  <a:txBody>
                    <a:bodyPr/>
                    <a:lstStyle/>
                    <a:p>
                      <a:pPr algn="ctr"/>
                      <a:r>
                        <a:rPr lang="en-US" sz="1200" b="1" dirty="0">
                          <a:solidFill>
                            <a:schemeClr val="tx1"/>
                          </a:solidFill>
                        </a:rPr>
                        <a:t>Common Assessment Math</a:t>
                      </a:r>
                    </a:p>
                    <a:p>
                      <a:pPr algn="ct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535" marR="91535" marT="45791" marB="45791">
                    <a:solidFill>
                      <a:schemeClr val="accent4">
                        <a:lumMod val="40000"/>
                        <a:lumOff val="60000"/>
                      </a:schemeClr>
                    </a:solidFill>
                  </a:tcPr>
                </a:tc>
                <a:extLst>
                  <a:ext uri="{0D108BD9-81ED-4DB2-BD59-A6C34878D82A}">
                    <a16:rowId xmlns="" xmlns:a16="http://schemas.microsoft.com/office/drawing/2014/main" val="10000"/>
                  </a:ext>
                </a:extLst>
              </a:tr>
            </a:tbl>
          </a:graphicData>
        </a:graphic>
      </p:graphicFrame>
      <p:graphicFrame>
        <p:nvGraphicFramePr>
          <p:cNvPr id="15" name="Content Placeholder 3"/>
          <p:cNvGraphicFramePr>
            <a:graphicFrameLocks/>
          </p:cNvGraphicFramePr>
          <p:nvPr>
            <p:extLst/>
          </p:nvPr>
        </p:nvGraphicFramePr>
        <p:xfrm>
          <a:off x="1965325" y="3341688"/>
          <a:ext cx="1481138" cy="639994"/>
        </p:xfrm>
        <a:graphic>
          <a:graphicData uri="http://schemas.openxmlformats.org/drawingml/2006/table">
            <a:tbl>
              <a:tblPr firstRow="1" bandRow="1">
                <a:tableStyleId>{5C22544A-7EE6-4342-B048-85BDC9FD1C3A}</a:tableStyleId>
              </a:tblPr>
              <a:tblGrid>
                <a:gridCol w="1481138">
                  <a:extLst>
                    <a:ext uri="{9D8B030D-6E8A-4147-A177-3AD203B41FA5}">
                      <a16:colId xmlns="" xmlns:a16="http://schemas.microsoft.com/office/drawing/2014/main" val="20000"/>
                    </a:ext>
                  </a:extLst>
                </a:gridCol>
              </a:tblGrid>
              <a:tr h="639762">
                <a:tc>
                  <a:txBody>
                    <a:bodyPr/>
                    <a:lstStyle/>
                    <a:p>
                      <a:pPr algn="ctr"/>
                      <a:r>
                        <a:rPr lang="en-US" sz="1200" b="1" dirty="0">
                          <a:solidFill>
                            <a:schemeClr val="tx1"/>
                          </a:solidFill>
                        </a:rPr>
                        <a:t>Increased Attendance</a:t>
                      </a:r>
                    </a:p>
                    <a:p>
                      <a:pPr algn="ct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437" marR="91437"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16" name="Content Placeholder 3"/>
          <p:cNvGraphicFramePr>
            <a:graphicFrameLocks/>
          </p:cNvGraphicFramePr>
          <p:nvPr>
            <p:extLst/>
          </p:nvPr>
        </p:nvGraphicFramePr>
        <p:xfrm>
          <a:off x="1965325" y="3981450"/>
          <a:ext cx="1481138" cy="639994"/>
        </p:xfrm>
        <a:graphic>
          <a:graphicData uri="http://schemas.openxmlformats.org/drawingml/2006/table">
            <a:tbl>
              <a:tblPr firstRow="1" bandRow="1">
                <a:tableStyleId>{5C22544A-7EE6-4342-B048-85BDC9FD1C3A}</a:tableStyleId>
              </a:tblPr>
              <a:tblGrid>
                <a:gridCol w="1481138">
                  <a:extLst>
                    <a:ext uri="{9D8B030D-6E8A-4147-A177-3AD203B41FA5}">
                      <a16:colId xmlns="" xmlns:a16="http://schemas.microsoft.com/office/drawing/2014/main" val="20000"/>
                    </a:ext>
                  </a:extLst>
                </a:gridCol>
              </a:tblGrid>
              <a:tr h="6397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Industry</a:t>
                      </a:r>
                      <a:r>
                        <a:rPr lang="en-US" sz="1200" b="1" baseline="0" dirty="0">
                          <a:solidFill>
                            <a:schemeClr val="tx1"/>
                          </a:solidFill>
                        </a:rPr>
                        <a:t> Certifications</a:t>
                      </a:r>
                      <a:endParaRPr lang="en-US" sz="1200" b="1"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437" marR="91437"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17" name="Content Placeholder 3"/>
          <p:cNvGraphicFramePr>
            <a:graphicFrameLocks/>
          </p:cNvGraphicFramePr>
          <p:nvPr>
            <p:extLst/>
          </p:nvPr>
        </p:nvGraphicFramePr>
        <p:xfrm>
          <a:off x="1965325" y="4613275"/>
          <a:ext cx="1481138" cy="639763"/>
        </p:xfrm>
        <a:graphic>
          <a:graphicData uri="http://schemas.openxmlformats.org/drawingml/2006/table">
            <a:tbl>
              <a:tblPr firstRow="1" bandRow="1">
                <a:tableStyleId>{5C22544A-7EE6-4342-B048-85BDC9FD1C3A}</a:tableStyleId>
              </a:tblPr>
              <a:tblGrid>
                <a:gridCol w="1481138">
                  <a:extLst>
                    <a:ext uri="{9D8B030D-6E8A-4147-A177-3AD203B41FA5}">
                      <a16:colId xmlns="" xmlns:a16="http://schemas.microsoft.com/office/drawing/2014/main" val="20000"/>
                    </a:ext>
                  </a:extLst>
                </a:gridCol>
              </a:tblGrid>
              <a:tr h="639763">
                <a:tc>
                  <a:txBody>
                    <a:bodyPr/>
                    <a:lstStyle/>
                    <a:p>
                      <a:pPr algn="ctr"/>
                      <a:r>
                        <a:rPr lang="en-US" sz="1200" b="1" dirty="0">
                          <a:solidFill>
                            <a:schemeClr val="tx1"/>
                          </a:solidFill>
                        </a:rPr>
                        <a:t>Graduation</a:t>
                      </a:r>
                    </a:p>
                    <a:p>
                      <a:pPr algn="ctr"/>
                      <a:r>
                        <a:rPr lang="en-US" sz="1200" b="1" dirty="0">
                          <a:solidFill>
                            <a:schemeClr val="tx1"/>
                          </a:solidFill>
                        </a:rPr>
                        <a:t>(0% to 100%)</a:t>
                      </a:r>
                    </a:p>
                  </a:txBody>
                  <a:tcPr marL="91437" marR="91437"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18" name="Content Placeholder 3"/>
          <p:cNvGraphicFramePr>
            <a:graphicFrameLocks/>
          </p:cNvGraphicFramePr>
          <p:nvPr>
            <p:extLst>
              <p:ext uri="{D42A27DB-BD31-4B8C-83A1-F6EECF244321}">
                <p14:modId xmlns:p14="http://schemas.microsoft.com/office/powerpoint/2010/main" val="1820891651"/>
              </p:ext>
            </p:extLst>
          </p:nvPr>
        </p:nvGraphicFramePr>
        <p:xfrm>
          <a:off x="3475038" y="3341688"/>
          <a:ext cx="1554480" cy="639994"/>
        </p:xfrm>
        <a:graphic>
          <a:graphicData uri="http://schemas.openxmlformats.org/drawingml/2006/table">
            <a:tbl>
              <a:tblPr firstRow="1" bandRow="1">
                <a:tableStyleId>{5C22544A-7EE6-4342-B048-85BDC9FD1C3A}</a:tableStyleId>
              </a:tblPr>
              <a:tblGrid>
                <a:gridCol w="1554480">
                  <a:extLst>
                    <a:ext uri="{9D8B030D-6E8A-4147-A177-3AD203B41FA5}">
                      <a16:colId xmlns="" xmlns:a16="http://schemas.microsoft.com/office/drawing/2014/main" val="20000"/>
                    </a:ext>
                  </a:extLst>
                </a:gridCol>
              </a:tblGrid>
              <a:tr h="6397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Core Courses Taught by </a:t>
                      </a:r>
                      <a:r>
                        <a:rPr lang="en-US" sz="1200" b="1" dirty="0" smtClean="0">
                          <a:solidFill>
                            <a:schemeClr val="tx1"/>
                          </a:solidFill>
                        </a:rPr>
                        <a:t>Qualified </a:t>
                      </a:r>
                      <a:r>
                        <a:rPr lang="en-US" sz="1200" b="1" dirty="0">
                          <a:solidFill>
                            <a:schemeClr val="tx1"/>
                          </a:solidFill>
                        </a:rPr>
                        <a:t>Teachers </a:t>
                      </a:r>
                    </a:p>
                    <a:p>
                      <a:pPr algn="ct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535" marR="91535"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19" name="Content Placeholder 3"/>
          <p:cNvGraphicFramePr>
            <a:graphicFrameLocks/>
          </p:cNvGraphicFramePr>
          <p:nvPr>
            <p:extLst>
              <p:ext uri="{D42A27DB-BD31-4B8C-83A1-F6EECF244321}">
                <p14:modId xmlns:p14="http://schemas.microsoft.com/office/powerpoint/2010/main" val="3346558029"/>
              </p:ext>
            </p:extLst>
          </p:nvPr>
        </p:nvGraphicFramePr>
        <p:xfrm>
          <a:off x="1995488" y="5894388"/>
          <a:ext cx="1482725" cy="457200"/>
        </p:xfrm>
        <a:graphic>
          <a:graphicData uri="http://schemas.openxmlformats.org/drawingml/2006/table">
            <a:tbl>
              <a:tblPr firstRow="1" bandRow="1">
                <a:tableStyleId>{5C22544A-7EE6-4342-B048-85BDC9FD1C3A}</a:tableStyleId>
              </a:tblPr>
              <a:tblGrid>
                <a:gridCol w="1482725">
                  <a:extLst>
                    <a:ext uri="{9D8B030D-6E8A-4147-A177-3AD203B41FA5}">
                      <a16:colId xmlns="" xmlns:a16="http://schemas.microsoft.com/office/drawing/2014/main" val="20000"/>
                    </a:ext>
                  </a:extLst>
                </a:gridCol>
              </a:tblGrid>
              <a:tr h="457200">
                <a:tc>
                  <a:txBody>
                    <a:bodyPr/>
                    <a:lstStyle/>
                    <a:p>
                      <a:pPr algn="ctr"/>
                      <a:r>
                        <a:rPr lang="en-US" sz="1100" b="1" dirty="0">
                          <a:solidFill>
                            <a:schemeClr val="tx1"/>
                          </a:solidFill>
                        </a:rPr>
                        <a:t>Simulation 1 </a:t>
                      </a:r>
                    </a:p>
                    <a:p>
                      <a:pPr algn="ctr"/>
                      <a:r>
                        <a:rPr lang="en-US" sz="1100" b="1" dirty="0">
                          <a:solidFill>
                            <a:schemeClr val="tx1"/>
                          </a:solidFill>
                        </a:rPr>
                        <a:t>2014-2015</a:t>
                      </a:r>
                    </a:p>
                  </a:txBody>
                  <a:tcPr marL="91535" marR="91535" marT="45773" marB="45773">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21" name="Content Placeholder 3"/>
          <p:cNvGraphicFramePr>
            <a:graphicFrameLocks/>
          </p:cNvGraphicFramePr>
          <p:nvPr>
            <p:extLst/>
          </p:nvPr>
        </p:nvGraphicFramePr>
        <p:xfrm>
          <a:off x="5045225" y="3345060"/>
          <a:ext cx="1481137" cy="639994"/>
        </p:xfrm>
        <a:graphic>
          <a:graphicData uri="http://schemas.openxmlformats.org/drawingml/2006/table">
            <a:tbl>
              <a:tblPr firstRow="1" bandRow="1">
                <a:tableStyleId>{5C22544A-7EE6-4342-B048-85BDC9FD1C3A}</a:tableStyleId>
              </a:tblPr>
              <a:tblGrid>
                <a:gridCol w="1481137">
                  <a:extLst>
                    <a:ext uri="{9D8B030D-6E8A-4147-A177-3AD203B41FA5}">
                      <a16:colId xmlns="" xmlns:a16="http://schemas.microsoft.com/office/drawing/2014/main" val="20000"/>
                    </a:ext>
                  </a:extLst>
                </a:gridCol>
              </a:tblGrid>
              <a:tr h="6397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Postsecondary Enrollment</a:t>
                      </a:r>
                    </a:p>
                    <a:p>
                      <a:pPr algn="ctr"/>
                      <a:r>
                        <a:rPr lang="en-US" sz="1200" b="1" dirty="0">
                          <a:solidFill>
                            <a:schemeClr val="tx1"/>
                          </a:solidFill>
                        </a:rPr>
                        <a:t>(0% to</a:t>
                      </a:r>
                      <a:r>
                        <a:rPr lang="en-US" sz="1200" b="1" baseline="0" dirty="0">
                          <a:solidFill>
                            <a:schemeClr val="tx1"/>
                          </a:solidFill>
                        </a:rPr>
                        <a:t> 100%</a:t>
                      </a:r>
                      <a:r>
                        <a:rPr lang="en-US" sz="1200" b="1" dirty="0">
                          <a:solidFill>
                            <a:schemeClr val="tx1"/>
                          </a:solidFill>
                        </a:rPr>
                        <a:t>)</a:t>
                      </a:r>
                    </a:p>
                  </a:txBody>
                  <a:tcPr marL="91437" marR="91437"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22" name="Content Placeholder 3"/>
          <p:cNvGraphicFramePr>
            <a:graphicFrameLocks/>
          </p:cNvGraphicFramePr>
          <p:nvPr>
            <p:extLst/>
          </p:nvPr>
        </p:nvGraphicFramePr>
        <p:xfrm>
          <a:off x="5045224" y="3978159"/>
          <a:ext cx="1481137" cy="639763"/>
        </p:xfrm>
        <a:graphic>
          <a:graphicData uri="http://schemas.openxmlformats.org/drawingml/2006/table">
            <a:tbl>
              <a:tblPr firstRow="1" bandRow="1">
                <a:tableStyleId>{5C22544A-7EE6-4342-B048-85BDC9FD1C3A}</a:tableStyleId>
              </a:tblPr>
              <a:tblGrid>
                <a:gridCol w="1481137">
                  <a:extLst>
                    <a:ext uri="{9D8B030D-6E8A-4147-A177-3AD203B41FA5}">
                      <a16:colId xmlns="" xmlns:a16="http://schemas.microsoft.com/office/drawing/2014/main" val="20000"/>
                    </a:ext>
                  </a:extLst>
                </a:gridCol>
              </a:tblGrid>
              <a:tr h="639763">
                <a:tc>
                  <a:txBody>
                    <a:bodyPr/>
                    <a:lstStyle/>
                    <a:p>
                      <a:pPr algn="ctr"/>
                      <a:r>
                        <a:rPr lang="en-US" sz="1200" b="1" dirty="0">
                          <a:solidFill>
                            <a:schemeClr val="tx1"/>
                          </a:solidFill>
                        </a:rPr>
                        <a:t>Employment</a:t>
                      </a:r>
                    </a:p>
                    <a:p>
                      <a:pPr algn="ctr"/>
                      <a:r>
                        <a:rPr lang="en-US" sz="1200" b="1" dirty="0">
                          <a:solidFill>
                            <a:schemeClr val="tx1"/>
                          </a:solidFill>
                        </a:rPr>
                        <a:t>(0%</a:t>
                      </a:r>
                      <a:r>
                        <a:rPr lang="en-US" sz="1200" b="1" baseline="0" dirty="0">
                          <a:solidFill>
                            <a:schemeClr val="tx1"/>
                          </a:solidFill>
                        </a:rPr>
                        <a:t> to 100%)</a:t>
                      </a:r>
                      <a:endParaRPr lang="en-US" sz="1200" b="1" dirty="0">
                        <a:solidFill>
                          <a:schemeClr val="tx1"/>
                        </a:solidFill>
                      </a:endParaRPr>
                    </a:p>
                  </a:txBody>
                  <a:tcPr marL="91437" marR="91437" marT="45677" marB="45677">
                    <a:solidFill>
                      <a:schemeClr val="accent1">
                        <a:lumMod val="75000"/>
                      </a:schemeClr>
                    </a:solidFill>
                  </a:tcPr>
                </a:tc>
                <a:extLst>
                  <a:ext uri="{0D108BD9-81ED-4DB2-BD59-A6C34878D82A}">
                    <a16:rowId xmlns="" xmlns:a16="http://schemas.microsoft.com/office/drawing/2014/main" val="10000"/>
                  </a:ext>
                </a:extLst>
              </a:tr>
            </a:tbl>
          </a:graphicData>
        </a:graphic>
      </p:graphicFrame>
      <p:graphicFrame>
        <p:nvGraphicFramePr>
          <p:cNvPr id="23" name="Content Placeholder 3"/>
          <p:cNvGraphicFramePr>
            <a:graphicFrameLocks/>
          </p:cNvGraphicFramePr>
          <p:nvPr>
            <p:extLst/>
          </p:nvPr>
        </p:nvGraphicFramePr>
        <p:xfrm>
          <a:off x="6556525" y="3335532"/>
          <a:ext cx="1645920" cy="639994"/>
        </p:xfrm>
        <a:graphic>
          <a:graphicData uri="http://schemas.openxmlformats.org/drawingml/2006/table">
            <a:tbl>
              <a:tblPr firstRow="1" bandRow="1">
                <a:tableStyleId>{5C22544A-7EE6-4342-B048-85BDC9FD1C3A}</a:tableStyleId>
              </a:tblPr>
              <a:tblGrid>
                <a:gridCol w="1645920">
                  <a:extLst>
                    <a:ext uri="{9D8B030D-6E8A-4147-A177-3AD203B41FA5}">
                      <a16:colId xmlns="" xmlns:a16="http://schemas.microsoft.com/office/drawing/2014/main" val="20000"/>
                    </a:ext>
                  </a:extLst>
                </a:gridCol>
              </a:tblGrid>
              <a:tr h="639762">
                <a:tc>
                  <a:txBody>
                    <a:bodyPr/>
                    <a:lstStyle/>
                    <a:p>
                      <a:pPr algn="ctr"/>
                      <a:r>
                        <a:rPr lang="en-US" sz="1200" b="1" dirty="0">
                          <a:solidFill>
                            <a:schemeClr val="tx1"/>
                          </a:solidFill>
                        </a:rPr>
                        <a:t>Common Assessment Data Quality</a:t>
                      </a:r>
                      <a:r>
                        <a:rPr lang="en-US" sz="1200" b="1" baseline="0" dirty="0">
                          <a:solidFill>
                            <a:schemeClr val="tx1"/>
                          </a:solidFill>
                        </a:rPr>
                        <a:t> </a:t>
                      </a:r>
                    </a:p>
                    <a:p>
                      <a:pPr algn="ctr"/>
                      <a:r>
                        <a:rPr lang="en-US" sz="1200" b="1" baseline="0" dirty="0">
                          <a:solidFill>
                            <a:schemeClr val="tx1"/>
                          </a:solidFill>
                        </a:rPr>
                        <a:t>(</a:t>
                      </a:r>
                      <a:r>
                        <a:rPr lang="en-US" sz="1200" b="1" dirty="0">
                          <a:solidFill>
                            <a:schemeClr val="tx1"/>
                          </a:solidFill>
                        </a:rPr>
                        <a:t>0% to</a:t>
                      </a:r>
                      <a:r>
                        <a:rPr lang="en-US" sz="1200" b="1" baseline="0" dirty="0">
                          <a:solidFill>
                            <a:schemeClr val="tx1"/>
                          </a:solidFill>
                        </a:rPr>
                        <a:t> 100%)</a:t>
                      </a:r>
                      <a:endParaRPr lang="en-US" sz="1200" b="1" dirty="0">
                        <a:solidFill>
                          <a:schemeClr val="tx1"/>
                        </a:solidFill>
                      </a:endParaRPr>
                    </a:p>
                  </a:txBody>
                  <a:tcPr marL="91394" marR="91394" marT="45677" marB="45677">
                    <a:solidFill>
                      <a:schemeClr val="accent4">
                        <a:lumMod val="40000"/>
                        <a:lumOff val="60000"/>
                      </a:schemeClr>
                    </a:solidFill>
                  </a:tcPr>
                </a:tc>
                <a:extLst>
                  <a:ext uri="{0D108BD9-81ED-4DB2-BD59-A6C34878D82A}">
                    <a16:rowId xmlns="" xmlns:a16="http://schemas.microsoft.com/office/drawing/2014/main" val="10000"/>
                  </a:ext>
                </a:extLst>
              </a:tr>
            </a:tbl>
          </a:graphicData>
        </a:graphic>
      </p:graphicFrame>
      <p:graphicFrame>
        <p:nvGraphicFramePr>
          <p:cNvPr id="24" name="Content Placeholder 3"/>
          <p:cNvGraphicFramePr>
            <a:graphicFrameLocks/>
          </p:cNvGraphicFramePr>
          <p:nvPr>
            <p:extLst>
              <p:ext uri="{D42A27DB-BD31-4B8C-83A1-F6EECF244321}">
                <p14:modId xmlns:p14="http://schemas.microsoft.com/office/powerpoint/2010/main" val="3460929629"/>
              </p:ext>
            </p:extLst>
          </p:nvPr>
        </p:nvGraphicFramePr>
        <p:xfrm>
          <a:off x="3496827" y="5894388"/>
          <a:ext cx="2967474" cy="457200"/>
        </p:xfrm>
        <a:graphic>
          <a:graphicData uri="http://schemas.openxmlformats.org/drawingml/2006/table">
            <a:tbl>
              <a:tblPr firstRow="1" bandRow="1">
                <a:tableStyleId>{5C22544A-7EE6-4342-B048-85BDC9FD1C3A}</a:tableStyleId>
              </a:tblPr>
              <a:tblGrid>
                <a:gridCol w="2967474">
                  <a:extLst>
                    <a:ext uri="{9D8B030D-6E8A-4147-A177-3AD203B41FA5}">
                      <a16:colId xmlns="" xmlns:a16="http://schemas.microsoft.com/office/drawing/2014/main" val="20000"/>
                    </a:ext>
                  </a:extLst>
                </a:gridCol>
              </a:tblGrid>
              <a:tr h="457200">
                <a:tc>
                  <a:txBody>
                    <a:bodyPr/>
                    <a:lstStyle/>
                    <a:p>
                      <a:pPr algn="ctr"/>
                      <a:r>
                        <a:rPr lang="en-US" sz="1100" b="1" dirty="0">
                          <a:solidFill>
                            <a:schemeClr val="tx1"/>
                          </a:solidFill>
                        </a:rPr>
                        <a:t>Simulation 2</a:t>
                      </a:r>
                      <a:r>
                        <a:rPr lang="en-US" sz="1100" b="1" baseline="0" dirty="0">
                          <a:solidFill>
                            <a:schemeClr val="tx1"/>
                          </a:solidFill>
                        </a:rPr>
                        <a:t> - </a:t>
                      </a:r>
                      <a:r>
                        <a:rPr lang="en-US" sz="1100" b="1" dirty="0">
                          <a:solidFill>
                            <a:schemeClr val="tx1"/>
                          </a:solidFill>
                        </a:rPr>
                        <a:t>2015-2016</a:t>
                      </a:r>
                    </a:p>
                    <a:p>
                      <a:pPr algn="ctr"/>
                      <a:r>
                        <a:rPr lang="en-US" sz="1100" b="1" dirty="0">
                          <a:solidFill>
                            <a:schemeClr val="tx1"/>
                          </a:solidFill>
                        </a:rPr>
                        <a:t>Informational Baseline Data - 1617</a:t>
                      </a:r>
                    </a:p>
                  </a:txBody>
                  <a:tcPr marL="91437" marR="91437" marT="45623" marB="45623">
                    <a:solidFill>
                      <a:schemeClr val="accent6">
                        <a:lumMod val="60000"/>
                        <a:lumOff val="40000"/>
                      </a:schemeClr>
                    </a:solidFill>
                  </a:tcPr>
                </a:tc>
                <a:extLst>
                  <a:ext uri="{0D108BD9-81ED-4DB2-BD59-A6C34878D82A}">
                    <a16:rowId xmlns="" xmlns:a16="http://schemas.microsoft.com/office/drawing/2014/main" val="10000"/>
                  </a:ext>
                </a:extLst>
              </a:tr>
            </a:tbl>
          </a:graphicData>
        </a:graphic>
      </p:graphicFrame>
      <p:graphicFrame>
        <p:nvGraphicFramePr>
          <p:cNvPr id="25" name="Content Placeholder 3"/>
          <p:cNvGraphicFramePr>
            <a:graphicFrameLocks/>
          </p:cNvGraphicFramePr>
          <p:nvPr>
            <p:extLst>
              <p:ext uri="{D42A27DB-BD31-4B8C-83A1-F6EECF244321}">
                <p14:modId xmlns:p14="http://schemas.microsoft.com/office/powerpoint/2010/main" val="29662210"/>
              </p:ext>
            </p:extLst>
          </p:nvPr>
        </p:nvGraphicFramePr>
        <p:xfrm>
          <a:off x="6489700" y="5894388"/>
          <a:ext cx="1645920" cy="457200"/>
        </p:xfrm>
        <a:graphic>
          <a:graphicData uri="http://schemas.openxmlformats.org/drawingml/2006/table">
            <a:tbl>
              <a:tblPr firstRow="1" bandRow="1">
                <a:tableStyleId>{5C22544A-7EE6-4342-B048-85BDC9FD1C3A}</a:tableStyleId>
              </a:tblPr>
              <a:tblGrid>
                <a:gridCol w="1645920">
                  <a:extLst>
                    <a:ext uri="{9D8B030D-6E8A-4147-A177-3AD203B41FA5}">
                      <a16:colId xmlns="" xmlns:a16="http://schemas.microsoft.com/office/drawing/2014/main" val="20000"/>
                    </a:ext>
                  </a:extLst>
                </a:gridCol>
              </a:tblGrid>
              <a:tr h="457200">
                <a:tc>
                  <a:txBody>
                    <a:bodyPr/>
                    <a:lstStyle/>
                    <a:p>
                      <a:pPr algn="ctr"/>
                      <a:r>
                        <a:rPr lang="en-US" sz="1100" b="1" dirty="0">
                          <a:solidFill>
                            <a:schemeClr val="tx1"/>
                          </a:solidFill>
                        </a:rPr>
                        <a:t>Expected</a:t>
                      </a:r>
                      <a:r>
                        <a:rPr lang="en-US" sz="1100" b="1" baseline="0" dirty="0">
                          <a:solidFill>
                            <a:schemeClr val="tx1"/>
                          </a:solidFill>
                        </a:rPr>
                        <a:t> </a:t>
                      </a:r>
                    </a:p>
                    <a:p>
                      <a:pPr algn="ctr"/>
                      <a:r>
                        <a:rPr lang="en-US" sz="1100" b="1" baseline="0" dirty="0">
                          <a:solidFill>
                            <a:schemeClr val="tx1"/>
                          </a:solidFill>
                        </a:rPr>
                        <a:t>Spring of 2020</a:t>
                      </a:r>
                      <a:endParaRPr lang="en-US" sz="1100" b="1" dirty="0">
                        <a:solidFill>
                          <a:schemeClr val="tx1"/>
                        </a:solidFill>
                      </a:endParaRPr>
                    </a:p>
                  </a:txBody>
                  <a:tcPr marL="91463" marR="91463" marT="45773" marB="45773">
                    <a:solidFill>
                      <a:schemeClr val="accent4">
                        <a:lumMod val="40000"/>
                        <a:lumOff val="60000"/>
                      </a:schemeClr>
                    </a:solidFill>
                  </a:tcPr>
                </a:tc>
                <a:extLst>
                  <a:ext uri="{0D108BD9-81ED-4DB2-BD59-A6C34878D82A}">
                    <a16:rowId xmlns="" xmlns:a16="http://schemas.microsoft.com/office/drawing/2014/main" val="10000"/>
                  </a:ext>
                </a:extLst>
              </a:tr>
            </a:tbl>
          </a:graphicData>
        </a:graphic>
      </p:graphicFrame>
      <p:sp>
        <p:nvSpPr>
          <p:cNvPr id="26" name="TextBox 25"/>
          <p:cNvSpPr txBox="1"/>
          <p:nvPr/>
        </p:nvSpPr>
        <p:spPr>
          <a:xfrm>
            <a:off x="365760" y="1737360"/>
            <a:ext cx="8486775"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The rating is based on the percentage of total points earned, and </a:t>
            </a:r>
            <a:r>
              <a:rPr lang="en-US" sz="1600" b="1" dirty="0"/>
              <a:t>programs are rated based only on the components for which they have sufficient data</a:t>
            </a:r>
            <a:endParaRPr lang="en-US" sz="1600" dirty="0"/>
          </a:p>
          <a:p>
            <a:pPr marL="285750" indent="-285750">
              <a:buFont typeface="Arial" panose="020B0604020202020204" pitchFamily="34" charset="0"/>
              <a:buChar char="•"/>
            </a:pPr>
            <a:r>
              <a:rPr lang="en-US" sz="1600" dirty="0"/>
              <a:t>Components are classified on a 3-point scale before being combined</a:t>
            </a:r>
          </a:p>
          <a:p>
            <a:pPr marL="285750" indent="-285750">
              <a:buFont typeface="Arial" panose="020B0604020202020204" pitchFamily="34" charset="0"/>
              <a:buChar char="•"/>
            </a:pPr>
            <a:r>
              <a:rPr lang="en-US" sz="1600" dirty="0"/>
              <a:t>Cut-scores used to determine classification are specific to each program type/component combination</a:t>
            </a:r>
          </a:p>
        </p:txBody>
      </p:sp>
    </p:spTree>
    <p:extLst>
      <p:ext uri="{BB962C8B-B14F-4D97-AF65-F5344CB8AC3E}">
        <p14:creationId xmlns:p14="http://schemas.microsoft.com/office/powerpoint/2010/main" val="76512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808894"/>
            <a:ext cx="7886700" cy="605041"/>
          </a:xfrm>
        </p:spPr>
        <p:txBody>
          <a:bodyPr>
            <a:normAutofit/>
          </a:bodyPr>
          <a:lstStyle/>
          <a:p>
            <a:pPr algn="ctr">
              <a:defRPr/>
            </a:pPr>
            <a:r>
              <a:rPr lang="en-US" altLang="en-US" dirty="0"/>
              <a:t>1 - Attendance Component</a:t>
            </a:r>
            <a:endParaRPr altLang="en-US" dirty="0"/>
          </a:p>
        </p:txBody>
      </p:sp>
      <p:graphicFrame>
        <p:nvGraphicFramePr>
          <p:cNvPr id="3" name="Table 2"/>
          <p:cNvGraphicFramePr>
            <a:graphicFrameLocks noGrp="1"/>
          </p:cNvGraphicFramePr>
          <p:nvPr>
            <p:extLst/>
          </p:nvPr>
        </p:nvGraphicFramePr>
        <p:xfrm>
          <a:off x="628650" y="1544320"/>
          <a:ext cx="7768590" cy="4351324"/>
        </p:xfrm>
        <a:graphic>
          <a:graphicData uri="http://schemas.openxmlformats.org/drawingml/2006/table">
            <a:tbl>
              <a:tblPr firstRow="1" bandRow="1">
                <a:tableStyleId>{5940675A-B579-460E-94D1-54222C63F5DA}</a:tableStyleId>
              </a:tblPr>
              <a:tblGrid>
                <a:gridCol w="7768590">
                  <a:extLst>
                    <a:ext uri="{9D8B030D-6E8A-4147-A177-3AD203B41FA5}">
                      <a16:colId xmlns="" xmlns:a16="http://schemas.microsoft.com/office/drawing/2014/main" val="20000"/>
                    </a:ext>
                  </a:extLst>
                </a:gridCol>
              </a:tblGrid>
              <a:tr h="1549400">
                <a:tc>
                  <a:txBody>
                    <a:bodyPr/>
                    <a:lstStyle/>
                    <a:p>
                      <a:pPr marL="0" indent="0">
                        <a:buNone/>
                      </a:pPr>
                      <a:r>
                        <a:rPr lang="en-US" sz="1800" dirty="0"/>
                        <a:t>The percentage of eligible (40 days) students whose non-DJJ attendance the year following their</a:t>
                      </a:r>
                      <a:r>
                        <a:rPr lang="en-US" sz="1800" baseline="0" dirty="0"/>
                        <a:t> DJJ enrollment is </a:t>
                      </a:r>
                      <a:r>
                        <a:rPr lang="en-US" sz="1800" dirty="0"/>
                        <a:t>greater than it was the year prior to DJJ enrollment</a:t>
                      </a:r>
                      <a:r>
                        <a:rPr lang="en-US" sz="1800" baseline="0" dirty="0"/>
                        <a:t> or who maintained 95% attendance or above.</a:t>
                      </a:r>
                      <a:endParaRPr lang="en-US" sz="1800" dirty="0"/>
                    </a:p>
                  </a:txBody>
                  <a:tcPr/>
                </a:tc>
                <a:extLst>
                  <a:ext uri="{0D108BD9-81ED-4DB2-BD59-A6C34878D82A}">
                    <a16:rowId xmlns="" xmlns:a16="http://schemas.microsoft.com/office/drawing/2014/main" val="10000"/>
                  </a:ext>
                </a:extLst>
              </a:tr>
              <a:tr h="1481869">
                <a:tc>
                  <a:txBody>
                    <a:bodyPr/>
                    <a:lstStyle/>
                    <a:p>
                      <a:r>
                        <a:rPr lang="en-US" b="1" dirty="0"/>
                        <a:t>Numerator: </a:t>
                      </a:r>
                      <a:r>
                        <a:rPr lang="en-US" b="0" i="0" dirty="0"/>
                        <a:t>Number</a:t>
                      </a:r>
                      <a:r>
                        <a:rPr lang="en-US" b="0" i="0" baseline="0" dirty="0"/>
                        <a:t> of </a:t>
                      </a:r>
                      <a:r>
                        <a:rPr lang="en-US" sz="1800" b="0" baseline="0" dirty="0"/>
                        <a:t>e</a:t>
                      </a:r>
                      <a:r>
                        <a:rPr lang="en-US" sz="1800" dirty="0"/>
                        <a:t>ligible (40 days) </a:t>
                      </a:r>
                      <a:r>
                        <a:rPr lang="en-US" b="1" dirty="0"/>
                        <a:t> </a:t>
                      </a:r>
                      <a:r>
                        <a:rPr lang="en-US" b="0" dirty="0"/>
                        <a:t>s</a:t>
                      </a:r>
                      <a:r>
                        <a:rPr lang="en-US" dirty="0"/>
                        <a:t>tudents who increased their attendance rate</a:t>
                      </a:r>
                    </a:p>
                  </a:txBody>
                  <a:tcPr/>
                </a:tc>
                <a:extLst>
                  <a:ext uri="{0D108BD9-81ED-4DB2-BD59-A6C34878D82A}">
                    <a16:rowId xmlns="" xmlns:a16="http://schemas.microsoft.com/office/drawing/2014/main" val="10001"/>
                  </a:ext>
                </a:extLst>
              </a:tr>
              <a:tr h="132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b="0" i="0" dirty="0"/>
                        <a:t>Number</a:t>
                      </a:r>
                      <a:r>
                        <a:rPr lang="en-US" b="0" i="0" baseline="0" dirty="0"/>
                        <a:t> of </a:t>
                      </a:r>
                      <a:r>
                        <a:rPr lang="en-US" sz="1800" b="0" baseline="0" dirty="0"/>
                        <a:t>e</a:t>
                      </a:r>
                      <a:r>
                        <a:rPr lang="en-US" sz="1800" dirty="0"/>
                        <a:t>ligible (40 days) students with a</a:t>
                      </a:r>
                      <a:r>
                        <a:rPr lang="en-US" sz="1800" baseline="0" dirty="0"/>
                        <a:t>n </a:t>
                      </a:r>
                      <a:r>
                        <a:rPr lang="en-US" sz="1800" dirty="0"/>
                        <a:t>enrollment record in a non-DJJ school the year before and the year after t</a:t>
                      </a:r>
                      <a:r>
                        <a:rPr lang="en-US" sz="1800" baseline="0" dirty="0"/>
                        <a:t>he year of eligibility</a:t>
                      </a: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143740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808894"/>
            <a:ext cx="7886700" cy="605041"/>
          </a:xfrm>
        </p:spPr>
        <p:txBody>
          <a:bodyPr>
            <a:normAutofit/>
          </a:bodyPr>
          <a:lstStyle/>
          <a:p>
            <a:pPr algn="ctr">
              <a:defRPr/>
            </a:pPr>
            <a:r>
              <a:rPr lang="en-US" altLang="en-US" dirty="0"/>
              <a:t>2 - Graduation Component</a:t>
            </a:r>
            <a:endParaRPr altLang="en-US" dirty="0"/>
          </a:p>
        </p:txBody>
      </p:sp>
      <p:graphicFrame>
        <p:nvGraphicFramePr>
          <p:cNvPr id="3" name="Table 2"/>
          <p:cNvGraphicFramePr>
            <a:graphicFrameLocks noGrp="1"/>
          </p:cNvGraphicFramePr>
          <p:nvPr>
            <p:extLst/>
          </p:nvPr>
        </p:nvGraphicFramePr>
        <p:xfrm>
          <a:off x="628650" y="1792940"/>
          <a:ext cx="7886700" cy="4209089"/>
        </p:xfrm>
        <a:graphic>
          <a:graphicData uri="http://schemas.openxmlformats.org/drawingml/2006/table">
            <a:tbl>
              <a:tblPr firstRow="1" bandRow="1">
                <a:tableStyleId>{5940675A-B579-460E-94D1-54222C63F5DA}</a:tableStyleId>
              </a:tblPr>
              <a:tblGrid>
                <a:gridCol w="7886700">
                  <a:extLst>
                    <a:ext uri="{9D8B030D-6E8A-4147-A177-3AD203B41FA5}">
                      <a16:colId xmlns="" xmlns:a16="http://schemas.microsoft.com/office/drawing/2014/main" val="20000"/>
                    </a:ext>
                  </a:extLst>
                </a:gridCol>
              </a:tblGrid>
              <a:tr h="94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 percentage of eligible (40 days) 12</a:t>
                      </a:r>
                      <a:r>
                        <a:rPr lang="en-US" sz="1800" baseline="30000" dirty="0"/>
                        <a:t>th</a:t>
                      </a:r>
                      <a:r>
                        <a:rPr lang="en-US" sz="1800" dirty="0"/>
                        <a:t> grade</a:t>
                      </a:r>
                      <a:r>
                        <a:rPr lang="en-US" sz="1800" baseline="0" dirty="0"/>
                        <a:t> students</a:t>
                      </a:r>
                      <a:r>
                        <a:rPr lang="en-US" sz="1800" dirty="0"/>
                        <a:t> who graduated or earned a GED in the year of eligibility or subsequent year. Graduates</a:t>
                      </a:r>
                      <a:r>
                        <a:rPr lang="en-US" sz="1800" baseline="0" dirty="0"/>
                        <a:t> in the year of eligibility enrolled in grades below 12</a:t>
                      </a:r>
                      <a:r>
                        <a:rPr lang="en-US" sz="1800" baseline="30000" dirty="0"/>
                        <a:t>th</a:t>
                      </a:r>
                      <a:r>
                        <a:rPr lang="en-US" sz="1800" baseline="0" dirty="0"/>
                        <a:t> grade are also included.</a:t>
                      </a:r>
                      <a:endParaRPr lang="en-US" sz="1800" dirty="0"/>
                    </a:p>
                    <a:p>
                      <a:pPr marL="0" indent="0">
                        <a:buNone/>
                      </a:pPr>
                      <a:endParaRPr lang="en-US" sz="1800" dirty="0"/>
                    </a:p>
                  </a:txBody>
                  <a:tcPr/>
                </a:tc>
                <a:extLst>
                  <a:ext uri="{0D108BD9-81ED-4DB2-BD59-A6C34878D82A}">
                    <a16:rowId xmlns="" xmlns:a16="http://schemas.microsoft.com/office/drawing/2014/main" val="10000"/>
                  </a:ext>
                </a:extLst>
              </a:tr>
              <a:tr h="13494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Numerator: </a:t>
                      </a:r>
                      <a:r>
                        <a:rPr lang="en-US" sz="1800" dirty="0"/>
                        <a:t>Number</a:t>
                      </a:r>
                      <a:r>
                        <a:rPr lang="en-US" sz="1800" baseline="0" dirty="0"/>
                        <a:t> </a:t>
                      </a:r>
                      <a:r>
                        <a:rPr lang="en-US" sz="1800" dirty="0"/>
                        <a:t>of  </a:t>
                      </a:r>
                      <a:r>
                        <a:rPr lang="en-US" sz="1800" b="0" baseline="0" dirty="0"/>
                        <a:t>e</a:t>
                      </a:r>
                      <a:r>
                        <a:rPr lang="en-US" sz="1800" dirty="0"/>
                        <a:t>ligible (40 days) 12</a:t>
                      </a:r>
                      <a:r>
                        <a:rPr lang="en-US" sz="1800" baseline="30000" dirty="0"/>
                        <a:t>th</a:t>
                      </a:r>
                      <a:r>
                        <a:rPr lang="en-US" sz="1800" dirty="0"/>
                        <a:t> graders who received a standard diploma or earned a GED</a:t>
                      </a:r>
                      <a:r>
                        <a:rPr lang="en-US" sz="1800" baseline="0" dirty="0"/>
                        <a:t> </a:t>
                      </a:r>
                      <a:r>
                        <a:rPr lang="en-US" sz="1800" dirty="0"/>
                        <a:t>in the year of eligibility or subsequent year </a:t>
                      </a:r>
                      <a:r>
                        <a:rPr lang="en-US" b="0" baseline="0" dirty="0"/>
                        <a:t>+ eligible non-12th graders that graduated in the year of eligibility</a:t>
                      </a:r>
                      <a:endParaRPr lang="en-US" sz="1800" dirty="0"/>
                    </a:p>
                  </a:txBody>
                  <a:tcPr/>
                </a:tc>
                <a:extLst>
                  <a:ext uri="{0D108BD9-81ED-4DB2-BD59-A6C34878D82A}">
                    <a16:rowId xmlns="" xmlns:a16="http://schemas.microsoft.com/office/drawing/2014/main" val="10001"/>
                  </a:ext>
                </a:extLst>
              </a:tr>
              <a:tr h="16708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sz="1800" b="0" dirty="0"/>
                        <a:t>Number</a:t>
                      </a:r>
                      <a:r>
                        <a:rPr lang="en-US" sz="1800" b="0" baseline="0" dirty="0"/>
                        <a:t> of e</a:t>
                      </a:r>
                      <a:r>
                        <a:rPr lang="en-US" sz="1800" dirty="0"/>
                        <a:t>ligible (40 days) 12</a:t>
                      </a:r>
                      <a:r>
                        <a:rPr lang="en-US" sz="1800" baseline="30000" dirty="0"/>
                        <a:t>th</a:t>
                      </a:r>
                      <a:r>
                        <a:rPr lang="en-US" sz="1800" dirty="0"/>
                        <a:t> grade students </a:t>
                      </a:r>
                      <a:r>
                        <a:rPr lang="en-US" b="0" baseline="0" dirty="0"/>
                        <a:t>+ eligible non-12th graders that graduated in the year of eligibility</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086511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1033180"/>
            <a:ext cx="7886700" cy="605041"/>
          </a:xfrm>
        </p:spPr>
        <p:txBody>
          <a:bodyPr>
            <a:normAutofit fontScale="90000"/>
          </a:bodyPr>
          <a:lstStyle/>
          <a:p>
            <a:pPr algn="ctr">
              <a:defRPr/>
            </a:pPr>
            <a:r>
              <a:rPr lang="en-US" altLang="en-US" dirty="0"/>
              <a:t>3 – CAPE Certification Component</a:t>
            </a:r>
            <a:br>
              <a:rPr lang="en-US" altLang="en-US" dirty="0"/>
            </a:br>
            <a:r>
              <a:rPr lang="en-US" altLang="en-US" dirty="0"/>
              <a:t>(</a:t>
            </a:r>
            <a:r>
              <a:rPr lang="en-US" dirty="0"/>
              <a:t>Career and Professional Education)</a:t>
            </a:r>
            <a:endParaRPr altLang="en-US" dirty="0"/>
          </a:p>
        </p:txBody>
      </p:sp>
      <p:graphicFrame>
        <p:nvGraphicFramePr>
          <p:cNvPr id="3" name="Table 2"/>
          <p:cNvGraphicFramePr>
            <a:graphicFrameLocks noGrp="1"/>
          </p:cNvGraphicFramePr>
          <p:nvPr>
            <p:extLst/>
          </p:nvPr>
        </p:nvGraphicFramePr>
        <p:xfrm>
          <a:off x="323490" y="1906131"/>
          <a:ext cx="8497020" cy="3849358"/>
        </p:xfrm>
        <a:graphic>
          <a:graphicData uri="http://schemas.openxmlformats.org/drawingml/2006/table">
            <a:tbl>
              <a:tblPr firstRow="1" bandRow="1">
                <a:tableStyleId>{5940675A-B579-460E-94D1-54222C63F5DA}</a:tableStyleId>
              </a:tblPr>
              <a:tblGrid>
                <a:gridCol w="8497020">
                  <a:extLst>
                    <a:ext uri="{9D8B030D-6E8A-4147-A177-3AD203B41FA5}">
                      <a16:colId xmlns="" xmlns:a16="http://schemas.microsoft.com/office/drawing/2014/main" val="20000"/>
                    </a:ext>
                  </a:extLst>
                </a:gridCol>
              </a:tblGrid>
              <a:tr h="1089732">
                <a:tc>
                  <a:txBody>
                    <a:bodyPr/>
                    <a:lstStyle/>
                    <a:p>
                      <a:pPr marL="0" indent="0">
                        <a:buNone/>
                      </a:pPr>
                      <a:r>
                        <a:rPr lang="en-US" sz="1800" dirty="0"/>
                        <a:t>The percentage of </a:t>
                      </a:r>
                      <a:r>
                        <a:rPr lang="en-US" sz="1800" b="0" dirty="0"/>
                        <a:t>eligible (40 days) </a:t>
                      </a:r>
                      <a:r>
                        <a:rPr lang="en-US" sz="1800" dirty="0"/>
                        <a:t>students who earn a CAPE Industry Certification (High School) in the year of eligibility or subsequent year</a:t>
                      </a:r>
                    </a:p>
                    <a:p>
                      <a:pPr marL="0" indent="0">
                        <a:buNone/>
                      </a:pPr>
                      <a:endParaRPr lang="en-US" sz="1800" dirty="0"/>
                    </a:p>
                    <a:p>
                      <a:pPr marL="0" indent="0">
                        <a:buNone/>
                      </a:pPr>
                      <a:endParaRPr lang="en-US" sz="1800" dirty="0"/>
                    </a:p>
                  </a:txBody>
                  <a:tcPr/>
                </a:tc>
                <a:extLst>
                  <a:ext uri="{0D108BD9-81ED-4DB2-BD59-A6C34878D82A}">
                    <a16:rowId xmlns="" xmlns:a16="http://schemas.microsoft.com/office/drawing/2014/main" val="10000"/>
                  </a:ext>
                </a:extLst>
              </a:tr>
              <a:tr h="1151203">
                <a:tc>
                  <a:txBody>
                    <a:bodyPr/>
                    <a:lstStyle/>
                    <a:p>
                      <a:r>
                        <a:rPr lang="en-US" b="1" dirty="0"/>
                        <a:t>Numerator: </a:t>
                      </a:r>
                      <a:r>
                        <a:rPr lang="en-US" b="0" dirty="0"/>
                        <a:t>Number of </a:t>
                      </a:r>
                      <a:r>
                        <a:rPr lang="en-US" sz="1800" b="0" dirty="0"/>
                        <a:t>eligible (40 days) students who earned a CAPE</a:t>
                      </a:r>
                      <a:r>
                        <a:rPr lang="en-US" sz="1800" b="0" baseline="0" dirty="0"/>
                        <a:t> certification during the year of eligibility or subsequent year</a:t>
                      </a:r>
                      <a:endParaRPr lang="en-US" b="0" dirty="0"/>
                    </a:p>
                  </a:txBody>
                  <a:tcPr/>
                </a:tc>
                <a:extLst>
                  <a:ext uri="{0D108BD9-81ED-4DB2-BD59-A6C34878D82A}">
                    <a16:rowId xmlns="" xmlns:a16="http://schemas.microsoft.com/office/drawing/2014/main" val="10001"/>
                  </a:ext>
                </a:extLst>
              </a:tr>
              <a:tr h="1509435">
                <a:tc>
                  <a:txBody>
                    <a:bodyPr/>
                    <a:lstStyle/>
                    <a:p>
                      <a:r>
                        <a:rPr lang="en-US" b="1" dirty="0"/>
                        <a:t>Denominator: </a:t>
                      </a:r>
                      <a:r>
                        <a:rPr lang="en-US" b="0" dirty="0"/>
                        <a:t>Number of </a:t>
                      </a:r>
                      <a:r>
                        <a:rPr lang="en-US" sz="1800" b="0" dirty="0"/>
                        <a:t>eligible (40 days) </a:t>
                      </a:r>
                      <a:r>
                        <a:rPr lang="en-US" sz="1800" dirty="0"/>
                        <a:t>students who were served by DJJ programs with a contracted minimum  length of stay of 9 months or longer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592212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808894"/>
            <a:ext cx="7886700" cy="605041"/>
          </a:xfrm>
        </p:spPr>
        <p:txBody>
          <a:bodyPr>
            <a:normAutofit/>
          </a:bodyPr>
          <a:lstStyle/>
          <a:p>
            <a:pPr algn="ctr" eaLnBrk="1" hangingPunct="1">
              <a:defRPr/>
            </a:pPr>
            <a:r>
              <a:rPr lang="en-US" altLang="en-US" dirty="0"/>
              <a:t>4 – Qualified Teachers Component</a:t>
            </a:r>
            <a:endParaRPr altLang="en-US" dirty="0"/>
          </a:p>
        </p:txBody>
      </p:sp>
      <p:graphicFrame>
        <p:nvGraphicFramePr>
          <p:cNvPr id="3" name="Table 2"/>
          <p:cNvGraphicFramePr>
            <a:graphicFrameLocks noGrp="1"/>
          </p:cNvGraphicFramePr>
          <p:nvPr>
            <p:extLst/>
          </p:nvPr>
        </p:nvGraphicFramePr>
        <p:xfrm>
          <a:off x="628650" y="1949570"/>
          <a:ext cx="7768590" cy="3743864"/>
        </p:xfrm>
        <a:graphic>
          <a:graphicData uri="http://schemas.openxmlformats.org/drawingml/2006/table">
            <a:tbl>
              <a:tblPr firstRow="1" bandRow="1">
                <a:tableStyleId>{5940675A-B579-460E-94D1-54222C63F5DA}</a:tableStyleId>
              </a:tblPr>
              <a:tblGrid>
                <a:gridCol w="7768590">
                  <a:extLst>
                    <a:ext uri="{9D8B030D-6E8A-4147-A177-3AD203B41FA5}">
                      <a16:colId xmlns="" xmlns:a16="http://schemas.microsoft.com/office/drawing/2014/main" val="20000"/>
                    </a:ext>
                  </a:extLst>
                </a:gridCol>
              </a:tblGrid>
              <a:tr h="1288899">
                <a:tc>
                  <a:txBody>
                    <a:bodyPr/>
                    <a:lstStyle/>
                    <a:p>
                      <a:pPr marL="0" indent="0">
                        <a:buNone/>
                      </a:pPr>
                      <a:r>
                        <a:rPr lang="en-US" sz="1800" dirty="0"/>
                        <a:t>The percentage of core courses taught by teachers qualified for the subject area</a:t>
                      </a:r>
                    </a:p>
                  </a:txBody>
                  <a:tcPr/>
                </a:tc>
                <a:extLst>
                  <a:ext uri="{0D108BD9-81ED-4DB2-BD59-A6C34878D82A}">
                    <a16:rowId xmlns="" xmlns:a16="http://schemas.microsoft.com/office/drawing/2014/main" val="10000"/>
                  </a:ext>
                </a:extLst>
              </a:tr>
              <a:tr h="12983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Numerator: </a:t>
                      </a:r>
                      <a:r>
                        <a:rPr lang="en-US" sz="1800" dirty="0"/>
                        <a:t>Number of core courses taught by qualified teachers</a:t>
                      </a:r>
                    </a:p>
                    <a:p>
                      <a:endParaRPr lang="en-US" dirty="0"/>
                    </a:p>
                  </a:txBody>
                  <a:tcPr/>
                </a:tc>
                <a:extLst>
                  <a:ext uri="{0D108BD9-81ED-4DB2-BD59-A6C34878D82A}">
                    <a16:rowId xmlns="" xmlns:a16="http://schemas.microsoft.com/office/drawing/2014/main" val="10001"/>
                  </a:ext>
                </a:extLst>
              </a:tr>
              <a:tr h="11565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sz="1800" dirty="0"/>
                        <a:t>Number of core courses taught at each DJJ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87242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808894"/>
            <a:ext cx="7886700" cy="605041"/>
          </a:xfrm>
        </p:spPr>
        <p:txBody>
          <a:bodyPr>
            <a:normAutofit/>
          </a:bodyPr>
          <a:lstStyle/>
          <a:p>
            <a:pPr algn="ctr">
              <a:defRPr/>
            </a:pPr>
            <a:r>
              <a:rPr lang="en-US" altLang="en-US" dirty="0"/>
              <a:t>5- Postsecondary Component</a:t>
            </a:r>
            <a:endParaRPr altLang="en-US" dirty="0"/>
          </a:p>
        </p:txBody>
      </p:sp>
      <p:graphicFrame>
        <p:nvGraphicFramePr>
          <p:cNvPr id="3" name="Table 2"/>
          <p:cNvGraphicFramePr>
            <a:graphicFrameLocks noGrp="1"/>
          </p:cNvGraphicFramePr>
          <p:nvPr>
            <p:extLst/>
          </p:nvPr>
        </p:nvGraphicFramePr>
        <p:xfrm>
          <a:off x="628650" y="1698866"/>
          <a:ext cx="7886700" cy="4563446"/>
        </p:xfrm>
        <a:graphic>
          <a:graphicData uri="http://schemas.openxmlformats.org/drawingml/2006/table">
            <a:tbl>
              <a:tblPr firstRow="1" bandRow="1">
                <a:tableStyleId>{5940675A-B579-460E-94D1-54222C63F5DA}</a:tableStyleId>
              </a:tblPr>
              <a:tblGrid>
                <a:gridCol w="7886700">
                  <a:extLst>
                    <a:ext uri="{9D8B030D-6E8A-4147-A177-3AD203B41FA5}">
                      <a16:colId xmlns="" xmlns:a16="http://schemas.microsoft.com/office/drawing/2014/main" val="20000"/>
                    </a:ext>
                  </a:extLst>
                </a:gridCol>
              </a:tblGrid>
              <a:tr h="7158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 percentage of students who graduated in the year of eligibility who enrolled in a postsecondary institution in the state of Florida during the year of eligibility or subsequent year. Non-graduates enrolled</a:t>
                      </a:r>
                      <a:r>
                        <a:rPr lang="en-US" sz="1800" baseline="0" dirty="0"/>
                        <a:t> in postsecondary institutions in the year of eligibility are also included.</a:t>
                      </a:r>
                      <a:endParaRPr lang="en-US" sz="1800" dirty="0"/>
                    </a:p>
                    <a:p>
                      <a:pPr marL="0" indent="0">
                        <a:buNone/>
                      </a:pPr>
                      <a:endParaRPr lang="en-US" sz="1800" dirty="0"/>
                    </a:p>
                  </a:txBody>
                  <a:tcPr/>
                </a:tc>
                <a:extLst>
                  <a:ext uri="{0D108BD9-81ED-4DB2-BD59-A6C34878D82A}">
                    <a16:rowId xmlns="" xmlns:a16="http://schemas.microsoft.com/office/drawing/2014/main" val="10000"/>
                  </a:ext>
                </a:extLst>
              </a:tr>
              <a:tr h="957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Numerator: </a:t>
                      </a:r>
                      <a:r>
                        <a:rPr lang="en-US" b="0" dirty="0"/>
                        <a:t>Number</a:t>
                      </a:r>
                      <a:r>
                        <a:rPr lang="en-US" b="0" baseline="0" dirty="0"/>
                        <a:t> of e</a:t>
                      </a:r>
                      <a:r>
                        <a:rPr lang="en-US" b="0" dirty="0"/>
                        <a:t>ligible (40 days) </a:t>
                      </a:r>
                      <a:r>
                        <a:rPr lang="en-US" b="0" baseline="0" dirty="0"/>
                        <a:t>released graduates </a:t>
                      </a:r>
                      <a:r>
                        <a:rPr lang="en-US" sz="1800" dirty="0"/>
                        <a:t>in the year of eligibility who enrolled in a postsecondary institution in the state of Florida during the year of eligibility or subsequent year</a:t>
                      </a:r>
                      <a:r>
                        <a:rPr lang="en-US" sz="1800" baseline="0" dirty="0"/>
                        <a:t> + released non-graduates enrolled in postsecondary in the year of eligibility</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a:tc>
                <a:extLst>
                  <a:ext uri="{0D108BD9-81ED-4DB2-BD59-A6C34878D82A}">
                    <a16:rowId xmlns="" xmlns:a16="http://schemas.microsoft.com/office/drawing/2014/main" val="10001"/>
                  </a:ext>
                </a:extLst>
              </a:tr>
              <a:tr h="1637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b="0" dirty="0"/>
                        <a:t>Eligible (40 days) </a:t>
                      </a:r>
                      <a:r>
                        <a:rPr lang="en-US" sz="1800" b="0" dirty="0"/>
                        <a:t>students </a:t>
                      </a:r>
                      <a:r>
                        <a:rPr lang="en-US" sz="1800" dirty="0"/>
                        <a:t>who were both</a:t>
                      </a:r>
                      <a:r>
                        <a:rPr lang="en-US" sz="1800" baseline="0" dirty="0"/>
                        <a:t> </a:t>
                      </a:r>
                      <a:r>
                        <a:rPr lang="en-US" sz="1800" dirty="0"/>
                        <a:t>released from the DJJ program and graduated with a diploma</a:t>
                      </a:r>
                      <a:r>
                        <a:rPr lang="en-US" sz="1800" baseline="0" dirty="0"/>
                        <a:t> or</a:t>
                      </a:r>
                      <a:r>
                        <a:rPr lang="en-US" sz="1800" dirty="0"/>
                        <a:t> GED</a:t>
                      </a:r>
                      <a:r>
                        <a:rPr lang="en-US" sz="1800" baseline="0" dirty="0"/>
                        <a:t> </a:t>
                      </a:r>
                      <a:r>
                        <a:rPr lang="en-US" sz="1800" dirty="0"/>
                        <a:t>in the year of eligibility</a:t>
                      </a:r>
                      <a:r>
                        <a:rPr lang="en-US" sz="1800" baseline="0" dirty="0"/>
                        <a:t> + released non-graduates enrolled in postsecondary in the year of eligibility</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83500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808894"/>
            <a:ext cx="7886700" cy="605041"/>
          </a:xfrm>
        </p:spPr>
        <p:txBody>
          <a:bodyPr>
            <a:normAutofit/>
          </a:bodyPr>
          <a:lstStyle/>
          <a:p>
            <a:pPr algn="ctr">
              <a:defRPr/>
            </a:pPr>
            <a:r>
              <a:rPr lang="en-US" altLang="en-US" dirty="0"/>
              <a:t>6 - Employment Component</a:t>
            </a:r>
            <a:endParaRPr altLang="en-US" dirty="0"/>
          </a:p>
        </p:txBody>
      </p:sp>
      <p:graphicFrame>
        <p:nvGraphicFramePr>
          <p:cNvPr id="3" name="Table 2"/>
          <p:cNvGraphicFramePr>
            <a:graphicFrameLocks noGrp="1"/>
          </p:cNvGraphicFramePr>
          <p:nvPr>
            <p:extLst/>
          </p:nvPr>
        </p:nvGraphicFramePr>
        <p:xfrm>
          <a:off x="628650" y="1413937"/>
          <a:ext cx="7721720" cy="4645255"/>
        </p:xfrm>
        <a:graphic>
          <a:graphicData uri="http://schemas.openxmlformats.org/drawingml/2006/table">
            <a:tbl>
              <a:tblPr firstRow="1" bandRow="1">
                <a:tableStyleId>{5940675A-B579-460E-94D1-54222C63F5DA}</a:tableStyleId>
              </a:tblPr>
              <a:tblGrid>
                <a:gridCol w="7721720">
                  <a:extLst>
                    <a:ext uri="{9D8B030D-6E8A-4147-A177-3AD203B41FA5}">
                      <a16:colId xmlns="" xmlns:a16="http://schemas.microsoft.com/office/drawing/2014/main" val="20000"/>
                    </a:ext>
                  </a:extLst>
                </a:gridCol>
              </a:tblGrid>
              <a:tr h="1882716">
                <a:tc>
                  <a:txBody>
                    <a:bodyPr/>
                    <a:lstStyle/>
                    <a:p>
                      <a:pPr marL="0" indent="0">
                        <a:buNone/>
                      </a:pPr>
                      <a:r>
                        <a:rPr lang="en-US" sz="1800" dirty="0"/>
                        <a:t>The percentage of students who gained employment within one year following release</a:t>
                      </a:r>
                      <a:r>
                        <a:rPr lang="en-US" sz="1800" baseline="0" dirty="0"/>
                        <a:t> from the DJJ program</a:t>
                      </a:r>
                    </a:p>
                    <a:p>
                      <a:pPr marL="0" indent="0">
                        <a:buNone/>
                      </a:pPr>
                      <a:endParaRPr lang="en-US" sz="1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t>Those </a:t>
                      </a:r>
                      <a:r>
                        <a:rPr lang="en-US" sz="1800" dirty="0"/>
                        <a:t>that were enrolled in PK-12 or postsecondary education or who were under</a:t>
                      </a:r>
                      <a:r>
                        <a:rPr lang="en-US" sz="1800" baseline="0" dirty="0"/>
                        <a:t> the age of 16 at the time of release </a:t>
                      </a:r>
                      <a:r>
                        <a:rPr lang="en-US" sz="1800" dirty="0"/>
                        <a:t>were excluded unless they</a:t>
                      </a:r>
                      <a:r>
                        <a:rPr lang="en-US" sz="1800" baseline="0" dirty="0"/>
                        <a:t> were also employed</a:t>
                      </a:r>
                      <a:endParaRPr lang="en-US" sz="1800" dirty="0"/>
                    </a:p>
                    <a:p>
                      <a:pPr marL="0" indent="0">
                        <a:buNone/>
                      </a:pPr>
                      <a:endParaRPr lang="en-US" sz="1800" dirty="0"/>
                    </a:p>
                  </a:txBody>
                  <a:tcPr/>
                </a:tc>
                <a:extLst>
                  <a:ext uri="{0D108BD9-81ED-4DB2-BD59-A6C34878D82A}">
                    <a16:rowId xmlns="" xmlns:a16="http://schemas.microsoft.com/office/drawing/2014/main" val="10000"/>
                  </a:ext>
                </a:extLst>
              </a:tr>
              <a:tr h="1205064">
                <a:tc>
                  <a:txBody>
                    <a:bodyPr/>
                    <a:lstStyle/>
                    <a:p>
                      <a:r>
                        <a:rPr lang="en-US" b="1" dirty="0"/>
                        <a:t>Numerator: </a:t>
                      </a:r>
                      <a:r>
                        <a:rPr lang="en-US" b="0" dirty="0"/>
                        <a:t>Number of eligible (40 days) released students who gained</a:t>
                      </a:r>
                      <a:r>
                        <a:rPr lang="en-US" b="0" baseline="0" dirty="0"/>
                        <a:t> </a:t>
                      </a:r>
                      <a:r>
                        <a:rPr lang="en-US" b="0" dirty="0"/>
                        <a:t>employment within</a:t>
                      </a:r>
                      <a:r>
                        <a:rPr lang="en-US" b="0" baseline="0" dirty="0"/>
                        <a:t> </a:t>
                      </a:r>
                      <a:r>
                        <a:rPr lang="en-US" b="0" dirty="0"/>
                        <a:t>1</a:t>
                      </a:r>
                      <a:r>
                        <a:rPr lang="en-US" b="0" baseline="0" dirty="0"/>
                        <a:t> year after release date</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1"/>
                  </a:ext>
                </a:extLst>
              </a:tr>
              <a:tr h="1428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b="0" dirty="0"/>
                        <a:t>Number of</a:t>
                      </a:r>
                      <a:r>
                        <a:rPr lang="en-US" b="0" baseline="0" dirty="0"/>
                        <a:t> </a:t>
                      </a:r>
                      <a:r>
                        <a:rPr lang="en-US" b="0" dirty="0"/>
                        <a:t>eligible (40 days) </a:t>
                      </a:r>
                      <a:r>
                        <a:rPr lang="en-US" sz="1800" b="0" dirty="0"/>
                        <a:t>students</a:t>
                      </a:r>
                      <a:r>
                        <a:rPr lang="en-US" sz="1800" b="0" baseline="0" dirty="0"/>
                        <a:t> </a:t>
                      </a:r>
                      <a:r>
                        <a:rPr lang="en-US" sz="1800" dirty="0"/>
                        <a:t>who were released from</a:t>
                      </a:r>
                      <a:r>
                        <a:rPr lang="en-US" sz="1800" baseline="0" dirty="0"/>
                        <a:t> the DJJ program</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8013156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45844" y="1594395"/>
            <a:ext cx="7886700" cy="605041"/>
          </a:xfrm>
        </p:spPr>
        <p:txBody>
          <a:bodyPr>
            <a:normAutofit fontScale="90000"/>
          </a:bodyPr>
          <a:lstStyle/>
          <a:p>
            <a:pPr algn="ctr">
              <a:defRPr/>
            </a:pPr>
            <a:r>
              <a:rPr lang="en-US" altLang="en-US" dirty="0"/>
              <a:t>FSA Learning Gains- </a:t>
            </a:r>
            <a:br>
              <a:rPr lang="en-US" altLang="en-US" dirty="0"/>
            </a:br>
            <a:r>
              <a:rPr lang="en-US" altLang="en-US" dirty="0"/>
              <a:t>7. English Language Arts (ELA) </a:t>
            </a:r>
            <a:br>
              <a:rPr lang="en-US" altLang="en-US" dirty="0"/>
            </a:br>
            <a:r>
              <a:rPr lang="en-US" altLang="en-US" dirty="0"/>
              <a:t>8. Mathematics</a:t>
            </a:r>
            <a:endParaRPr altLang="en-US" dirty="0"/>
          </a:p>
        </p:txBody>
      </p:sp>
      <p:graphicFrame>
        <p:nvGraphicFramePr>
          <p:cNvPr id="3" name="Table 2"/>
          <p:cNvGraphicFramePr>
            <a:graphicFrameLocks noGrp="1"/>
          </p:cNvGraphicFramePr>
          <p:nvPr>
            <p:extLst>
              <p:ext uri="{D42A27DB-BD31-4B8C-83A1-F6EECF244321}">
                <p14:modId xmlns:p14="http://schemas.microsoft.com/office/powerpoint/2010/main" val="1246491168"/>
              </p:ext>
            </p:extLst>
          </p:nvPr>
        </p:nvGraphicFramePr>
        <p:xfrm>
          <a:off x="604899" y="2398219"/>
          <a:ext cx="7768590" cy="3696492"/>
        </p:xfrm>
        <a:graphic>
          <a:graphicData uri="http://schemas.openxmlformats.org/drawingml/2006/table">
            <a:tbl>
              <a:tblPr firstRow="1" bandRow="1">
                <a:tableStyleId>{5940675A-B579-460E-94D1-54222C63F5DA}</a:tableStyleId>
              </a:tblPr>
              <a:tblGrid>
                <a:gridCol w="7768590">
                  <a:extLst>
                    <a:ext uri="{9D8B030D-6E8A-4147-A177-3AD203B41FA5}">
                      <a16:colId xmlns="" xmlns:a16="http://schemas.microsoft.com/office/drawing/2014/main" val="20000"/>
                    </a:ext>
                  </a:extLst>
                </a:gridCol>
              </a:tblGrid>
              <a:tr h="1171879">
                <a:tc>
                  <a:txBody>
                    <a:bodyPr/>
                    <a:lstStyle/>
                    <a:p>
                      <a:pPr marL="0" indent="0">
                        <a:buNone/>
                      </a:pPr>
                      <a:r>
                        <a:rPr lang="en-US" sz="1800" dirty="0"/>
                        <a:t>The percentage of </a:t>
                      </a:r>
                      <a:r>
                        <a:rPr lang="en-US" sz="1800" b="0" baseline="0" dirty="0"/>
                        <a:t>e</a:t>
                      </a:r>
                      <a:r>
                        <a:rPr lang="en-US" sz="1800" dirty="0"/>
                        <a:t>ligible (40 days) students who</a:t>
                      </a:r>
                      <a:r>
                        <a:rPr lang="en-US" sz="1800" baseline="0" dirty="0"/>
                        <a:t> demonstrate</a:t>
                      </a:r>
                      <a:r>
                        <a:rPr lang="en-US" sz="1800" dirty="0"/>
                        <a:t> learning gains on ELA and Math assessments as measured by s. 1008.22  F.S.</a:t>
                      </a:r>
                    </a:p>
                  </a:txBody>
                  <a:tcPr/>
                </a:tc>
                <a:extLst>
                  <a:ext uri="{0D108BD9-81ED-4DB2-BD59-A6C34878D82A}">
                    <a16:rowId xmlns="" xmlns:a16="http://schemas.microsoft.com/office/drawing/2014/main" val="10000"/>
                  </a:ext>
                </a:extLst>
              </a:tr>
              <a:tr h="1022684">
                <a:tc>
                  <a:txBody>
                    <a:bodyPr/>
                    <a:lstStyle/>
                    <a:p>
                      <a:r>
                        <a:rPr lang="en-US" b="1" dirty="0"/>
                        <a:t>Numerator: </a:t>
                      </a:r>
                      <a:r>
                        <a:rPr lang="en-US" sz="1800" b="0" baseline="0" dirty="0"/>
                        <a:t>Number of e</a:t>
                      </a:r>
                      <a:r>
                        <a:rPr lang="en-US" sz="1800" dirty="0"/>
                        <a:t>ligible (40 days) students who </a:t>
                      </a:r>
                      <a:r>
                        <a:rPr lang="en-US" sz="1800" baseline="0" dirty="0"/>
                        <a:t>demonstrate</a:t>
                      </a:r>
                      <a:r>
                        <a:rPr lang="en-US" sz="1800" dirty="0"/>
                        <a:t> learning gains on ELA or Math assessments as measured by s. 1008.22  F.S.</a:t>
                      </a:r>
                    </a:p>
                    <a:p>
                      <a:endParaRPr lang="en-US" dirty="0"/>
                    </a:p>
                  </a:txBody>
                  <a:tcPr/>
                </a:tc>
                <a:extLst>
                  <a:ext uri="{0D108BD9-81ED-4DB2-BD59-A6C34878D82A}">
                    <a16:rowId xmlns="" xmlns:a16="http://schemas.microsoft.com/office/drawing/2014/main" val="10001"/>
                  </a:ext>
                </a:extLst>
              </a:tr>
              <a:tr h="15019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a:t>
                      </a:r>
                      <a:r>
                        <a:rPr lang="en-US" sz="1800" b="0" baseline="0" dirty="0"/>
                        <a:t> Number of served e</a:t>
                      </a:r>
                      <a:r>
                        <a:rPr lang="en-US" sz="1800" dirty="0"/>
                        <a:t>ligible (40 days) students who have a standard assessment during the year of eligibility after they’ve been in the program for 40 calendar days</a:t>
                      </a:r>
                      <a:r>
                        <a:rPr lang="en-US" sz="1800" baseline="0" dirty="0"/>
                        <a:t> and a prior year standard assessment</a:t>
                      </a: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2842944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05159" y="1561079"/>
            <a:ext cx="8515350" cy="1129754"/>
          </a:xfrm>
        </p:spPr>
        <p:txBody>
          <a:bodyPr>
            <a:normAutofit fontScale="90000"/>
          </a:bodyPr>
          <a:lstStyle/>
          <a:p>
            <a:pPr algn="ctr">
              <a:defRPr/>
            </a:pPr>
            <a:r>
              <a:rPr lang="en-US" altLang="en-US" dirty="0"/>
              <a:t>Common Assessment Learning Gains Components- </a:t>
            </a:r>
            <a:br>
              <a:rPr lang="en-US" altLang="en-US" dirty="0"/>
            </a:br>
            <a:r>
              <a:rPr lang="en-US" altLang="en-US" dirty="0"/>
              <a:t>9. Reading</a:t>
            </a:r>
            <a:br>
              <a:rPr lang="en-US" altLang="en-US" dirty="0"/>
            </a:br>
            <a:r>
              <a:rPr lang="en-US" altLang="en-US" dirty="0"/>
              <a:t>10.Mathematics</a:t>
            </a:r>
            <a:endParaRPr altLang="en-US" dirty="0"/>
          </a:p>
        </p:txBody>
      </p:sp>
      <p:graphicFrame>
        <p:nvGraphicFramePr>
          <p:cNvPr id="3" name="Table 2"/>
          <p:cNvGraphicFramePr>
            <a:graphicFrameLocks noGrp="1"/>
          </p:cNvGraphicFramePr>
          <p:nvPr>
            <p:extLst>
              <p:ext uri="{D42A27DB-BD31-4B8C-83A1-F6EECF244321}">
                <p14:modId xmlns:p14="http://schemas.microsoft.com/office/powerpoint/2010/main" val="3168298821"/>
              </p:ext>
            </p:extLst>
          </p:nvPr>
        </p:nvGraphicFramePr>
        <p:xfrm>
          <a:off x="305160" y="2881701"/>
          <a:ext cx="8515349" cy="3668303"/>
        </p:xfrm>
        <a:graphic>
          <a:graphicData uri="http://schemas.openxmlformats.org/drawingml/2006/table">
            <a:tbl>
              <a:tblPr firstRow="1" bandRow="1">
                <a:tableStyleId>{5940675A-B579-460E-94D1-54222C63F5DA}</a:tableStyleId>
              </a:tblPr>
              <a:tblGrid>
                <a:gridCol w="8515349">
                  <a:extLst>
                    <a:ext uri="{9D8B030D-6E8A-4147-A177-3AD203B41FA5}">
                      <a16:colId xmlns="" xmlns:a16="http://schemas.microsoft.com/office/drawing/2014/main" val="20000"/>
                    </a:ext>
                  </a:extLst>
                </a:gridCol>
              </a:tblGrid>
              <a:tr h="1276795">
                <a:tc>
                  <a:txBody>
                    <a:bodyPr/>
                    <a:lstStyle/>
                    <a:p>
                      <a:pPr marL="0" indent="0">
                        <a:buFont typeface="Arial" panose="020B0604020202020204" pitchFamily="34" charset="0"/>
                        <a:buNone/>
                      </a:pPr>
                      <a:r>
                        <a:rPr lang="en-US" sz="1800" dirty="0"/>
                        <a:t>The percentage of students who demonstrate  learning gains on the DJJ Common Assessment</a:t>
                      </a:r>
                    </a:p>
                  </a:txBody>
                  <a:tcPr/>
                </a:tc>
                <a:extLst>
                  <a:ext uri="{0D108BD9-81ED-4DB2-BD59-A6C34878D82A}">
                    <a16:rowId xmlns="" xmlns:a16="http://schemas.microsoft.com/office/drawing/2014/main" val="10000"/>
                  </a:ext>
                </a:extLst>
              </a:tr>
              <a:tr h="1195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Numerator: </a:t>
                      </a:r>
                      <a:r>
                        <a:rPr lang="en-US" b="0" dirty="0"/>
                        <a:t>Number of </a:t>
                      </a:r>
                      <a:r>
                        <a:rPr lang="en-US" sz="1800" b="0" dirty="0"/>
                        <a:t>eligible (40 days) whose</a:t>
                      </a:r>
                      <a:r>
                        <a:rPr lang="en-US" sz="1800" b="0" baseline="0" dirty="0"/>
                        <a:t> </a:t>
                      </a:r>
                      <a:r>
                        <a:rPr lang="en-US" sz="1800" b="0" dirty="0"/>
                        <a:t>percentage</a:t>
                      </a:r>
                      <a:r>
                        <a:rPr lang="en-US" sz="1800" b="0" baseline="0" dirty="0"/>
                        <a:t> of correct answers on the post assessment is higher than on the pre assessment </a:t>
                      </a:r>
                      <a:r>
                        <a:rPr lang="en-US" sz="1800" dirty="0"/>
                        <a:t>or</a:t>
                      </a:r>
                      <a:r>
                        <a:rPr lang="en-US" sz="1800" baseline="0" dirty="0"/>
                        <a:t> maintains a 100%</a:t>
                      </a:r>
                      <a:endParaRPr lang="en-US" sz="1800" dirty="0"/>
                    </a:p>
                  </a:txBody>
                  <a:tcPr/>
                </a:tc>
                <a:extLst>
                  <a:ext uri="{0D108BD9-81ED-4DB2-BD59-A6C34878D82A}">
                    <a16:rowId xmlns="" xmlns:a16="http://schemas.microsoft.com/office/drawing/2014/main" val="10001"/>
                  </a:ext>
                </a:extLst>
              </a:tr>
              <a:tr h="1195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b="0" dirty="0"/>
                        <a:t>Number of </a:t>
                      </a:r>
                      <a:r>
                        <a:rPr lang="en-US" sz="1800" b="0" dirty="0"/>
                        <a:t>eligible (40 days)</a:t>
                      </a:r>
                      <a:r>
                        <a:rPr lang="en-US" sz="1800" dirty="0"/>
                        <a:t> students who have both a pre and a post</a:t>
                      </a:r>
                      <a:r>
                        <a:rPr lang="en-US" sz="1800" baseline="0" dirty="0"/>
                        <a:t> Common</a:t>
                      </a:r>
                      <a:r>
                        <a:rPr lang="en-US" sz="1800" dirty="0"/>
                        <a:t> Assessment</a:t>
                      </a:r>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156105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nvPr>
        </p:nvGraphicFramePr>
        <p:xfrm>
          <a:off x="323490" y="1583685"/>
          <a:ext cx="8497020" cy="4235650"/>
        </p:xfrm>
        <a:graphic>
          <a:graphicData uri="http://schemas.openxmlformats.org/drawingml/2006/table">
            <a:tbl>
              <a:tblPr firstRow="1" bandRow="1">
                <a:tableStyleId>{5940675A-B579-460E-94D1-54222C63F5DA}</a:tableStyleId>
              </a:tblPr>
              <a:tblGrid>
                <a:gridCol w="8497020">
                  <a:extLst>
                    <a:ext uri="{9D8B030D-6E8A-4147-A177-3AD203B41FA5}">
                      <a16:colId xmlns="" xmlns:a16="http://schemas.microsoft.com/office/drawing/2014/main" val="20000"/>
                    </a:ext>
                  </a:extLst>
                </a:gridCol>
              </a:tblGrid>
              <a:tr h="1804726">
                <a:tc>
                  <a:txBody>
                    <a:bodyPr/>
                    <a:lstStyle/>
                    <a:p>
                      <a:pPr marL="0" indent="0">
                        <a:buNone/>
                      </a:pPr>
                      <a:r>
                        <a:rPr lang="en-US" sz="1800" dirty="0"/>
                        <a:t>The percentage of students who have pre and post test data on the common assessment required by s. 1003.52 (3)(b), F.S., within the timeframe required by s.1003.51 (2)(g), F.S. </a:t>
                      </a:r>
                    </a:p>
                    <a:p>
                      <a:pPr marL="0" indent="0">
                        <a:buNone/>
                      </a:pPr>
                      <a:endParaRPr lang="en-US" sz="18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Pre-test within 10 calendar days of entry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Post-test prior to release</a:t>
                      </a:r>
                    </a:p>
                  </a:txBody>
                  <a:tcPr/>
                </a:tc>
                <a:extLst>
                  <a:ext uri="{0D108BD9-81ED-4DB2-BD59-A6C34878D82A}">
                    <a16:rowId xmlns="" xmlns:a16="http://schemas.microsoft.com/office/drawing/2014/main" val="10000"/>
                  </a:ext>
                </a:extLst>
              </a:tr>
              <a:tr h="1242204">
                <a:tc>
                  <a:txBody>
                    <a:bodyPr/>
                    <a:lstStyle/>
                    <a:p>
                      <a:r>
                        <a:rPr lang="en-US" b="1" dirty="0"/>
                        <a:t>Numerator: </a:t>
                      </a:r>
                      <a:r>
                        <a:rPr lang="en-US" b="0" dirty="0"/>
                        <a:t>Number of </a:t>
                      </a:r>
                      <a:r>
                        <a:rPr lang="en-US" sz="1800" b="0" dirty="0"/>
                        <a:t>eligible (40 days) students who</a:t>
                      </a:r>
                      <a:r>
                        <a:rPr lang="en-US" sz="1800" b="0" baseline="0" dirty="0"/>
                        <a:t> were released from the DJJ program that have a pre and post assessment during their program stay.</a:t>
                      </a:r>
                      <a:endParaRPr lang="en-US" b="0" dirty="0"/>
                    </a:p>
                  </a:txBody>
                  <a:tcPr/>
                </a:tc>
                <a:extLst>
                  <a:ext uri="{0D108BD9-81ED-4DB2-BD59-A6C34878D82A}">
                    <a16:rowId xmlns="" xmlns:a16="http://schemas.microsoft.com/office/drawing/2014/main" val="10001"/>
                  </a:ext>
                </a:extLst>
              </a:tr>
              <a:tr h="8662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Denominator: </a:t>
                      </a:r>
                      <a:r>
                        <a:rPr lang="en-US" b="0" dirty="0"/>
                        <a:t>Number of </a:t>
                      </a:r>
                      <a:r>
                        <a:rPr lang="en-US" sz="1800" b="0" dirty="0"/>
                        <a:t>eligible (40 days) students who</a:t>
                      </a:r>
                      <a:r>
                        <a:rPr lang="en-US" sz="1800" b="0" baseline="0" dirty="0"/>
                        <a:t> were released from the DJJ program</a:t>
                      </a:r>
                      <a:endParaRPr lang="en-US" b="0" dirty="0"/>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 xmlns:a16="http://schemas.microsoft.com/office/drawing/2014/main" val="10002"/>
                  </a:ext>
                </a:extLst>
              </a:tr>
            </a:tbl>
          </a:graphicData>
        </a:graphic>
      </p:graphicFrame>
      <p:sp>
        <p:nvSpPr>
          <p:cNvPr id="4" name="Title 1"/>
          <p:cNvSpPr txBox="1">
            <a:spLocks/>
          </p:cNvSpPr>
          <p:nvPr/>
        </p:nvSpPr>
        <p:spPr bwMode="auto">
          <a:xfrm>
            <a:off x="628650" y="982969"/>
            <a:ext cx="7886700" cy="605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eaLnBrk="1" fontAlgn="base" hangingPunct="1">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1" fontAlgn="base" hangingPunct="1">
              <a:lnSpc>
                <a:spcPct val="90000"/>
              </a:lnSpc>
              <a:spcBef>
                <a:spcPct val="0"/>
              </a:spcBef>
              <a:spcAft>
                <a:spcPct val="0"/>
              </a:spcAft>
              <a:defRPr sz="3200" b="1">
                <a:solidFill>
                  <a:srgbClr val="262A63"/>
                </a:solidFill>
                <a:latin typeface="Calibri" pitchFamily="34" charset="0"/>
              </a:defRPr>
            </a:lvl2pPr>
            <a:lvl3pPr algn="l" rtl="0" eaLnBrk="1" fontAlgn="base" hangingPunct="1">
              <a:lnSpc>
                <a:spcPct val="90000"/>
              </a:lnSpc>
              <a:spcBef>
                <a:spcPct val="0"/>
              </a:spcBef>
              <a:spcAft>
                <a:spcPct val="0"/>
              </a:spcAft>
              <a:defRPr sz="3200" b="1">
                <a:solidFill>
                  <a:srgbClr val="262A63"/>
                </a:solidFill>
                <a:latin typeface="Calibri" pitchFamily="34" charset="0"/>
              </a:defRPr>
            </a:lvl3pPr>
            <a:lvl4pPr algn="l" rtl="0" eaLnBrk="1" fontAlgn="base" hangingPunct="1">
              <a:lnSpc>
                <a:spcPct val="90000"/>
              </a:lnSpc>
              <a:spcBef>
                <a:spcPct val="0"/>
              </a:spcBef>
              <a:spcAft>
                <a:spcPct val="0"/>
              </a:spcAft>
              <a:defRPr sz="3200" b="1">
                <a:solidFill>
                  <a:srgbClr val="262A63"/>
                </a:solidFill>
                <a:latin typeface="Calibri" pitchFamily="34" charset="0"/>
              </a:defRPr>
            </a:lvl4pPr>
            <a:lvl5pPr algn="l" rtl="0" eaLnBrk="1" fontAlgn="base" hangingPunct="1">
              <a:lnSpc>
                <a:spcPct val="90000"/>
              </a:lnSpc>
              <a:spcBef>
                <a:spcPct val="0"/>
              </a:spcBef>
              <a:spcAft>
                <a:spcPct val="0"/>
              </a:spcAft>
              <a:defRPr sz="3200" b="1">
                <a:solidFill>
                  <a:srgbClr val="262A63"/>
                </a:solidFill>
                <a:latin typeface="Calibri" pitchFamily="34" charset="0"/>
              </a:defRPr>
            </a:lvl5pPr>
            <a:lvl6pPr marL="457200" algn="l" rtl="0" eaLnBrk="1" fontAlgn="base" hangingPunct="1">
              <a:lnSpc>
                <a:spcPct val="90000"/>
              </a:lnSpc>
              <a:spcBef>
                <a:spcPct val="0"/>
              </a:spcBef>
              <a:spcAft>
                <a:spcPct val="0"/>
              </a:spcAft>
              <a:defRPr sz="3200" b="1">
                <a:solidFill>
                  <a:srgbClr val="262A63"/>
                </a:solidFill>
                <a:latin typeface="Calibri" pitchFamily="34" charset="0"/>
              </a:defRPr>
            </a:lvl6pPr>
            <a:lvl7pPr marL="914400" algn="l" rtl="0" eaLnBrk="1" fontAlgn="base" hangingPunct="1">
              <a:lnSpc>
                <a:spcPct val="90000"/>
              </a:lnSpc>
              <a:spcBef>
                <a:spcPct val="0"/>
              </a:spcBef>
              <a:spcAft>
                <a:spcPct val="0"/>
              </a:spcAft>
              <a:defRPr sz="3200" b="1">
                <a:solidFill>
                  <a:srgbClr val="262A63"/>
                </a:solidFill>
                <a:latin typeface="Calibri" pitchFamily="34" charset="0"/>
              </a:defRPr>
            </a:lvl7pPr>
            <a:lvl8pPr marL="1371600" algn="l" rtl="0" eaLnBrk="1" fontAlgn="base" hangingPunct="1">
              <a:lnSpc>
                <a:spcPct val="90000"/>
              </a:lnSpc>
              <a:spcBef>
                <a:spcPct val="0"/>
              </a:spcBef>
              <a:spcAft>
                <a:spcPct val="0"/>
              </a:spcAft>
              <a:defRPr sz="3200" b="1">
                <a:solidFill>
                  <a:srgbClr val="262A63"/>
                </a:solidFill>
                <a:latin typeface="Calibri" pitchFamily="34" charset="0"/>
              </a:defRPr>
            </a:lvl8pPr>
            <a:lvl9pPr marL="1828800" algn="l" rtl="0" eaLnBrk="1" fontAlgn="base" hangingPunct="1">
              <a:lnSpc>
                <a:spcPct val="90000"/>
              </a:lnSpc>
              <a:spcBef>
                <a:spcPct val="0"/>
              </a:spcBef>
              <a:spcAft>
                <a:spcPct val="0"/>
              </a:spcAft>
              <a:defRPr sz="3200" b="1">
                <a:solidFill>
                  <a:srgbClr val="262A63"/>
                </a:solidFill>
                <a:latin typeface="Calibri" pitchFamily="34" charset="0"/>
              </a:defRPr>
            </a:lvl9pPr>
          </a:lstStyle>
          <a:p>
            <a:pPr algn="ctr">
              <a:defRPr/>
            </a:pPr>
            <a:r>
              <a:rPr lang="en-US" altLang="en-US" dirty="0"/>
              <a:t>11 - Data Integrity Component</a:t>
            </a:r>
          </a:p>
        </p:txBody>
      </p:sp>
    </p:spTree>
    <p:extLst>
      <p:ext uri="{BB962C8B-B14F-4D97-AF65-F5344CB8AC3E}">
        <p14:creationId xmlns:p14="http://schemas.microsoft.com/office/powerpoint/2010/main" val="8598793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45512"/>
            <a:ext cx="7886700" cy="793750"/>
          </a:xfrm>
        </p:spPr>
        <p:txBody>
          <a:bodyPr/>
          <a:lstStyle/>
          <a:p>
            <a:pPr algn="ctr"/>
            <a:r>
              <a:rPr lang="en-US" dirty="0"/>
              <a:t>Timeline</a:t>
            </a:r>
          </a:p>
        </p:txBody>
      </p:sp>
      <p:sp>
        <p:nvSpPr>
          <p:cNvPr id="3" name="Content Placeholder 2"/>
          <p:cNvSpPr>
            <a:spLocks noGrp="1"/>
          </p:cNvSpPr>
          <p:nvPr>
            <p:ph idx="1"/>
          </p:nvPr>
        </p:nvSpPr>
        <p:spPr>
          <a:xfrm>
            <a:off x="628650" y="1439262"/>
            <a:ext cx="7886700" cy="4714403"/>
          </a:xfrm>
        </p:spPr>
        <p:txBody>
          <a:bodyPr/>
          <a:lstStyle/>
          <a:p>
            <a:pPr lvl="0"/>
            <a:r>
              <a:rPr lang="en-US" sz="2000" dirty="0"/>
              <a:t>September 2018 </a:t>
            </a:r>
          </a:p>
          <a:p>
            <a:pPr lvl="1"/>
            <a:r>
              <a:rPr lang="en-US" sz="1600" dirty="0"/>
              <a:t>Rule 6A-1.099812, Florida Administrative Code (F.A.C.), Education Accountability for Department of Juvenile Justice Education Programs, was adopted by the State Board of Education in September 2018, and outlines the DJJ accountability system framework. </a:t>
            </a:r>
          </a:p>
          <a:p>
            <a:pPr lvl="0"/>
            <a:r>
              <a:rPr lang="en-US" sz="2000" dirty="0"/>
              <a:t>February 2019</a:t>
            </a:r>
          </a:p>
          <a:p>
            <a:pPr lvl="1"/>
            <a:r>
              <a:rPr lang="en-US" sz="1600" dirty="0"/>
              <a:t>DOE released 1718 Simulated DJJ Accountability Ratings based on students that attended a DJJ program for at least 40 days in 2015-16.</a:t>
            </a:r>
          </a:p>
          <a:p>
            <a:pPr lvl="0"/>
            <a:r>
              <a:rPr lang="en-US" sz="2000" dirty="0"/>
              <a:t>Spring 2019 </a:t>
            </a:r>
          </a:p>
          <a:p>
            <a:pPr lvl="1"/>
            <a:r>
              <a:rPr lang="en-US" sz="1600" dirty="0"/>
              <a:t>DOE publishes informational baseline 1st year DJJ ratings using approved cut scores. These ratings are on students that attended a DJJ program for at least 40 days during 2016-17, and will include the 8 existing measures for which complete data are available.</a:t>
            </a:r>
          </a:p>
          <a:p>
            <a:pPr lvl="0"/>
            <a:r>
              <a:rPr lang="en-US" sz="2000" dirty="0"/>
              <a:t>Spring 2020 </a:t>
            </a:r>
          </a:p>
          <a:p>
            <a:pPr lvl="1"/>
            <a:r>
              <a:rPr lang="en-US" sz="1600" dirty="0"/>
              <a:t>DOE releases 2nd year of DJJ ratings, and Bureau of School Improvement begins working with unsatisfactory schools to improve performance under provisions of SBE Rule 6A-1.099813, FAC.</a:t>
            </a:r>
          </a:p>
          <a:p>
            <a:pPr lvl="1"/>
            <a:endParaRPr lang="en-US" sz="1200" dirty="0"/>
          </a:p>
          <a:p>
            <a:endParaRPr lang="en-US" sz="1200" dirty="0"/>
          </a:p>
        </p:txBody>
      </p:sp>
    </p:spTree>
    <p:extLst>
      <p:ext uri="{BB962C8B-B14F-4D97-AF65-F5344CB8AC3E}">
        <p14:creationId xmlns:p14="http://schemas.microsoft.com/office/powerpoint/2010/main" val="19119919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VAM Review, Results, and Process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940567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8640" y="914400"/>
            <a:ext cx="7886700" cy="793750"/>
          </a:xfrm>
        </p:spPr>
        <p:txBody>
          <a:bodyPr>
            <a:normAutofit/>
          </a:bodyPr>
          <a:lstStyle/>
          <a:p>
            <a:r>
              <a:rPr lang="en-US" dirty="0"/>
              <a:t>VAM Review</a:t>
            </a:r>
          </a:p>
        </p:txBody>
      </p:sp>
      <p:sp>
        <p:nvSpPr>
          <p:cNvPr id="6" name="Content Placeholder 5"/>
          <p:cNvSpPr>
            <a:spLocks noGrp="1"/>
          </p:cNvSpPr>
          <p:nvPr>
            <p:ph idx="1"/>
          </p:nvPr>
        </p:nvSpPr>
        <p:spPr>
          <a:xfrm>
            <a:off x="628650" y="2315688"/>
            <a:ext cx="7886700" cy="4255934"/>
          </a:xfrm>
        </p:spPr>
        <p:txBody>
          <a:bodyPr>
            <a:normAutofit/>
          </a:bodyPr>
          <a:lstStyle/>
          <a:p>
            <a:pPr marL="342900" indent="-342900"/>
            <a:r>
              <a:rPr lang="en-US" altLang="en-US" dirty="0"/>
              <a:t>Data Visualization Tool procurement</a:t>
            </a:r>
          </a:p>
          <a:p>
            <a:pPr marL="800100" lvl="1" indent="-342900"/>
            <a:r>
              <a:rPr lang="en-US" altLang="en-US" dirty="0"/>
              <a:t>Provides transparency into VAM scores</a:t>
            </a:r>
          </a:p>
          <a:p>
            <a:pPr marL="800100" lvl="1" indent="-342900"/>
            <a:r>
              <a:rPr lang="en-US" altLang="en-US" dirty="0"/>
              <a:t>Aids teachers and administrators an easy way to </a:t>
            </a:r>
          </a:p>
          <a:p>
            <a:pPr marL="1257300" lvl="2" indent="-342900"/>
            <a:r>
              <a:rPr lang="en-US" altLang="en-US" dirty="0"/>
              <a:t>Understand what a VAM score is</a:t>
            </a:r>
          </a:p>
          <a:p>
            <a:pPr marL="1257300" lvl="2" indent="-342900"/>
            <a:r>
              <a:rPr lang="en-US" altLang="en-US" dirty="0"/>
              <a:t>How to best use a VAM score</a:t>
            </a:r>
          </a:p>
          <a:p>
            <a:pPr marL="1257300" lvl="2" indent="-342900"/>
            <a:endParaRPr lang="en-US" altLang="en-US" dirty="0"/>
          </a:p>
          <a:p>
            <a:pPr marL="342900" indent="-342900"/>
            <a:r>
              <a:rPr lang="en-US" altLang="en-US" dirty="0"/>
              <a:t>Optional use in teacher evaluations</a:t>
            </a:r>
          </a:p>
          <a:p>
            <a:pPr marL="800100" lvl="1" indent="-342900"/>
            <a:r>
              <a:rPr lang="en-US" altLang="en-US" dirty="0"/>
              <a:t>Effective 1718</a:t>
            </a:r>
          </a:p>
        </p:txBody>
      </p:sp>
    </p:spTree>
    <p:extLst>
      <p:ext uri="{BB962C8B-B14F-4D97-AF65-F5344CB8AC3E}">
        <p14:creationId xmlns:p14="http://schemas.microsoft.com/office/powerpoint/2010/main" val="14107273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8640" y="914400"/>
            <a:ext cx="7886700" cy="793750"/>
          </a:xfrm>
        </p:spPr>
        <p:txBody>
          <a:bodyPr>
            <a:normAutofit/>
          </a:bodyPr>
          <a:lstStyle/>
          <a:p>
            <a:r>
              <a:rPr lang="en-US" dirty="0"/>
              <a:t>VAM Review</a:t>
            </a:r>
          </a:p>
        </p:txBody>
      </p:sp>
      <p:sp>
        <p:nvSpPr>
          <p:cNvPr id="6" name="Content Placeholder 5"/>
          <p:cNvSpPr>
            <a:spLocks noGrp="1"/>
          </p:cNvSpPr>
          <p:nvPr>
            <p:ph idx="1"/>
          </p:nvPr>
        </p:nvSpPr>
        <p:spPr>
          <a:xfrm>
            <a:off x="628650" y="1737360"/>
            <a:ext cx="7886700" cy="4834262"/>
          </a:xfrm>
        </p:spPr>
        <p:txBody>
          <a:bodyPr>
            <a:normAutofit/>
          </a:bodyPr>
          <a:lstStyle/>
          <a:p>
            <a:pPr marL="342900" indent="-342900"/>
            <a:r>
              <a:rPr lang="en-US" altLang="en-US" dirty="0"/>
              <a:t>Statutory references to Approved Growth Model</a:t>
            </a:r>
          </a:p>
          <a:p>
            <a:pPr marL="800100" lvl="1" indent="-342900"/>
            <a:r>
              <a:rPr lang="en-US" dirty="0"/>
              <a:t>Section 1004.04(4)(a)3.c., F.S.: Continued approval for teacher preparation programs</a:t>
            </a:r>
          </a:p>
          <a:p>
            <a:pPr marL="800100" lvl="1" indent="-342900"/>
            <a:r>
              <a:rPr lang="en-US" dirty="0"/>
              <a:t>Section 1012.56(7)(c), F.S.: One-year extension of a temporary certificate based on Effective or Highly Effective VAM rating</a:t>
            </a:r>
          </a:p>
          <a:p>
            <a:pPr marL="800100" lvl="1" indent="-342900"/>
            <a:r>
              <a:rPr lang="en-US" dirty="0"/>
              <a:t>Section 1012.731(3)(a)2., F.S.: Beginning in 2020-21, allows a classroom teacher to qualify for the highest award tier (Best and Brightest) without an </a:t>
            </a:r>
            <a:r>
              <a:rPr lang="en-US" b="1" i="1" dirty="0"/>
              <a:t>overall</a:t>
            </a:r>
            <a:r>
              <a:rPr lang="en-US" dirty="0"/>
              <a:t> evaluation of Highly Effective if the teacher has a </a:t>
            </a:r>
            <a:r>
              <a:rPr lang="en-US" b="1" i="1" dirty="0"/>
              <a:t>VAM score </a:t>
            </a:r>
            <a:r>
              <a:rPr lang="en-US" dirty="0"/>
              <a:t>that is classified as Highly Effective</a:t>
            </a:r>
          </a:p>
          <a:p>
            <a:pPr marL="342900" indent="-342900"/>
            <a:r>
              <a:rPr lang="en-US" altLang="en-US" dirty="0"/>
              <a:t>High Impact Teacher designation</a:t>
            </a:r>
          </a:p>
        </p:txBody>
      </p:sp>
    </p:spTree>
    <p:extLst>
      <p:ext uri="{BB962C8B-B14F-4D97-AF65-F5344CB8AC3E}">
        <p14:creationId xmlns:p14="http://schemas.microsoft.com/office/powerpoint/2010/main" val="1467249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914400"/>
            <a:ext cx="7886700" cy="793750"/>
          </a:xfrm>
        </p:spPr>
        <p:txBody>
          <a:bodyPr>
            <a:normAutofit/>
          </a:bodyPr>
          <a:lstStyle/>
          <a:p>
            <a:pPr marL="342900" indent="-342900"/>
            <a:r>
              <a:rPr lang="en-US" altLang="en-US" dirty="0"/>
              <a:t>VAM Review</a:t>
            </a:r>
          </a:p>
        </p:txBody>
      </p:sp>
      <p:sp>
        <p:nvSpPr>
          <p:cNvPr id="3" name="Content Placeholder 2"/>
          <p:cNvSpPr>
            <a:spLocks noGrp="1"/>
          </p:cNvSpPr>
          <p:nvPr>
            <p:ph idx="1"/>
          </p:nvPr>
        </p:nvSpPr>
        <p:spPr>
          <a:xfrm>
            <a:off x="628650" y="1906349"/>
            <a:ext cx="7886700" cy="4635128"/>
          </a:xfrm>
        </p:spPr>
        <p:txBody>
          <a:bodyPr/>
          <a:lstStyle/>
          <a:p>
            <a:r>
              <a:rPr lang="en-US" altLang="en-US" dirty="0"/>
              <a:t>6A-1.099811, Differentiated Accountability State System of School Improvement </a:t>
            </a:r>
          </a:p>
          <a:p>
            <a:pPr lvl="1"/>
            <a:r>
              <a:rPr lang="en-US" dirty="0"/>
              <a:t>Approved by the State Board in July 2018</a:t>
            </a:r>
          </a:p>
          <a:p>
            <a:pPr lvl="1"/>
            <a:r>
              <a:rPr lang="en-US" dirty="0"/>
              <a:t>Under certain circumstances, requires the teacher’s VAM score to be reviewed when determining teaching assignments at low-performing schools</a:t>
            </a:r>
            <a:endParaRPr lang="en-US" altLang="en-US" dirty="0"/>
          </a:p>
          <a:p>
            <a:r>
              <a:rPr lang="en-US" altLang="en-US" dirty="0"/>
              <a:t>Any questions about the rule should be directed to the Bureau of School Improvement </a:t>
            </a:r>
            <a:r>
              <a:rPr lang="en-US" altLang="en-US" dirty="0">
                <a:hlinkClick r:id="rId3"/>
              </a:rPr>
              <a:t>BSI@fldoe.org</a:t>
            </a:r>
            <a:endParaRPr lang="en-US" altLang="en-US" dirty="0"/>
          </a:p>
          <a:p>
            <a:pPr marL="457200" lvl="1" indent="0">
              <a:buNone/>
            </a:pPr>
            <a:endParaRPr lang="en-US" dirty="0"/>
          </a:p>
        </p:txBody>
      </p:sp>
    </p:spTree>
    <p:extLst>
      <p:ext uri="{BB962C8B-B14F-4D97-AF65-F5344CB8AC3E}">
        <p14:creationId xmlns:p14="http://schemas.microsoft.com/office/powerpoint/2010/main" val="2904728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746" y="864159"/>
            <a:ext cx="7886700" cy="470766"/>
          </a:xfrm>
        </p:spPr>
        <p:txBody>
          <a:bodyPr>
            <a:noAutofit/>
          </a:bodyPr>
          <a:lstStyle/>
          <a:p>
            <a:pPr algn="ctr"/>
            <a:r>
              <a:rPr lang="en-US" dirty="0"/>
              <a:t>Final VAM Classification</a:t>
            </a:r>
          </a:p>
        </p:txBody>
      </p:sp>
      <p:pic>
        <p:nvPicPr>
          <p:cNvPr id="3" name="Picture 2"/>
          <p:cNvPicPr>
            <a:picLocks noChangeAspect="1"/>
          </p:cNvPicPr>
          <p:nvPr/>
        </p:nvPicPr>
        <p:blipFill>
          <a:blip r:embed="rId3"/>
          <a:stretch>
            <a:fillRect/>
          </a:stretch>
        </p:blipFill>
        <p:spPr>
          <a:xfrm>
            <a:off x="1719782" y="1334925"/>
            <a:ext cx="5744627" cy="5162821"/>
          </a:xfrm>
          <a:prstGeom prst="rect">
            <a:avLst/>
          </a:prstGeom>
        </p:spPr>
      </p:pic>
    </p:spTree>
    <p:extLst>
      <p:ext uri="{BB962C8B-B14F-4D97-AF65-F5344CB8AC3E}">
        <p14:creationId xmlns:p14="http://schemas.microsoft.com/office/powerpoint/2010/main" val="1496868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63378" y="1014438"/>
            <a:ext cx="7888908" cy="5182049"/>
          </a:xfrm>
          <a:prstGeom prst="rect">
            <a:avLst/>
          </a:prstGeom>
        </p:spPr>
      </p:pic>
    </p:spTree>
    <p:extLst>
      <p:ext uri="{BB962C8B-B14F-4D97-AF65-F5344CB8AC3E}">
        <p14:creationId xmlns:p14="http://schemas.microsoft.com/office/powerpoint/2010/main" val="209773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eaLnBrk="1" hangingPunct="1">
              <a:defRPr/>
            </a:pPr>
            <a:r>
              <a:rPr altLang="en-US" dirty="0"/>
              <a:t>Understanding VAM</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791948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450" y="1025091"/>
            <a:ext cx="8229600" cy="612878"/>
          </a:xfrm>
        </p:spPr>
        <p:txBody>
          <a:bodyPr>
            <a:noAutofit/>
          </a:bodyPr>
          <a:lstStyle/>
          <a:p>
            <a:pPr algn="ctr"/>
            <a:r>
              <a:rPr lang="en-US" dirty="0">
                <a:effectLst>
                  <a:outerShdw blurRad="38100" dist="38100" dir="2700000" algn="tl">
                    <a:srgbClr val="000000">
                      <a:alpha val="43137"/>
                    </a:srgbClr>
                  </a:outerShdw>
                </a:effectLst>
              </a:rPr>
              <a:t>VAM Models</a:t>
            </a:r>
          </a:p>
        </p:txBody>
      </p:sp>
      <p:sp>
        <p:nvSpPr>
          <p:cNvPr id="3" name="Content Placeholder 2"/>
          <p:cNvSpPr>
            <a:spLocks noGrp="1"/>
          </p:cNvSpPr>
          <p:nvPr>
            <p:ph idx="1"/>
          </p:nvPr>
        </p:nvSpPr>
        <p:spPr>
          <a:xfrm>
            <a:off x="552651" y="1804947"/>
            <a:ext cx="8229600" cy="4212130"/>
          </a:xfrm>
        </p:spPr>
        <p:txBody>
          <a:bodyPr>
            <a:normAutofit fontScale="77500" lnSpcReduction="20000"/>
          </a:bodyPr>
          <a:lstStyle/>
          <a:p>
            <a:pPr marL="0" indent="0" eaLnBrk="1" hangingPunct="1">
              <a:lnSpc>
                <a:spcPct val="110000"/>
              </a:lnSpc>
              <a:buNone/>
            </a:pPr>
            <a:r>
              <a:rPr lang="en-US" sz="4100" dirty="0" smtClean="0"/>
              <a:t>Currently</a:t>
            </a:r>
            <a:r>
              <a:rPr lang="en-US" sz="4100" dirty="0"/>
              <a:t>, VAM models are generated annually for the following subjects and grades:</a:t>
            </a:r>
          </a:p>
          <a:p>
            <a:pPr marL="0" indent="0" eaLnBrk="1" hangingPunct="1">
              <a:lnSpc>
                <a:spcPct val="110000"/>
              </a:lnSpc>
              <a:buNone/>
            </a:pPr>
            <a:endParaRPr lang="en-US" sz="4100" dirty="0"/>
          </a:p>
          <a:p>
            <a:pPr eaLnBrk="1" hangingPunct="1">
              <a:lnSpc>
                <a:spcPct val="110000"/>
              </a:lnSpc>
            </a:pPr>
            <a:r>
              <a:rPr lang="en-US" sz="4100" dirty="0"/>
              <a:t>English language arts (4th, 5th, 6th, 7th, 8th, 9th, 10th)</a:t>
            </a:r>
          </a:p>
          <a:p>
            <a:pPr eaLnBrk="1" hangingPunct="1">
              <a:lnSpc>
                <a:spcPct val="110000"/>
              </a:lnSpc>
            </a:pPr>
            <a:r>
              <a:rPr lang="en-US" sz="4100" dirty="0"/>
              <a:t>Mathematics (4th, 5th, 6th, 7th, 8th)</a:t>
            </a:r>
          </a:p>
          <a:p>
            <a:pPr eaLnBrk="1" hangingPunct="1">
              <a:lnSpc>
                <a:spcPct val="110000"/>
              </a:lnSpc>
            </a:pPr>
            <a:r>
              <a:rPr lang="en-US" sz="4100" dirty="0"/>
              <a:t>Algebra 1 (8th &amp; 9th)</a:t>
            </a:r>
          </a:p>
          <a:p>
            <a:pPr marL="0" indent="0">
              <a:buNone/>
            </a:pPr>
            <a:endParaRPr lang="en-US" dirty="0">
              <a:solidFill>
                <a:srgbClr val="002060"/>
              </a:solidFill>
              <a:latin typeface="Baskerville Old Face" panose="02020602080505020303" pitchFamily="18" charset="0"/>
            </a:endParaRPr>
          </a:p>
          <a:p>
            <a:pPr marL="0" indent="0">
              <a:buNone/>
            </a:pPr>
            <a:endParaRPr lang="en-US" dirty="0">
              <a:solidFill>
                <a:srgbClr val="002060"/>
              </a:solidFill>
              <a:latin typeface="Baskerville Old Face" panose="02020602080505020303" pitchFamily="18" charset="0"/>
            </a:endParaRPr>
          </a:p>
          <a:p>
            <a:pPr marL="0" indent="0">
              <a:buNone/>
            </a:pPr>
            <a:endParaRPr lang="en-US" dirty="0">
              <a:solidFill>
                <a:srgbClr val="002060"/>
              </a:solidFill>
              <a:latin typeface="Baskerville Old Face" panose="02020602080505020303" pitchFamily="18" charset="0"/>
            </a:endParaRPr>
          </a:p>
          <a:p>
            <a:pPr marL="0" indent="0">
              <a:buNone/>
            </a:pPr>
            <a:endParaRPr lang="en-US" dirty="0"/>
          </a:p>
        </p:txBody>
      </p:sp>
    </p:spTree>
    <p:extLst>
      <p:ext uri="{BB962C8B-B14F-4D97-AF65-F5344CB8AC3E}">
        <p14:creationId xmlns:p14="http://schemas.microsoft.com/office/powerpoint/2010/main" val="34235237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639763"/>
            <a:ext cx="7886700" cy="1048360"/>
          </a:xfrm>
        </p:spPr>
        <p:txBody>
          <a:bodyPr/>
          <a:lstStyle/>
          <a:p>
            <a:pPr algn="ctr" eaLnBrk="1" hangingPunct="1">
              <a:defRPr/>
            </a:pPr>
            <a:r>
              <a:rPr lang="en-US" altLang="en-US" dirty="0">
                <a:effectLst>
                  <a:outerShdw blurRad="38100" dist="38100" dir="2700000" algn="tl">
                    <a:srgbClr val="000000">
                      <a:alpha val="43137"/>
                    </a:srgbClr>
                  </a:outerShdw>
                </a:effectLst>
              </a:rPr>
              <a:t>Covariates</a:t>
            </a:r>
            <a:endParaRPr altLang="en-US" dirty="0">
              <a:effectLst>
                <a:outerShdw blurRad="38100" dist="38100" dir="2700000" algn="tl">
                  <a:srgbClr val="000000">
                    <a:alpha val="43137"/>
                  </a:srgbClr>
                </a:outerShdw>
              </a:effectLst>
            </a:endParaRPr>
          </a:p>
        </p:txBody>
      </p:sp>
      <p:sp>
        <p:nvSpPr>
          <p:cNvPr id="32771" name="Content Placeholder 2"/>
          <p:cNvSpPr>
            <a:spLocks noGrp="1"/>
          </p:cNvSpPr>
          <p:nvPr>
            <p:ph idx="1"/>
          </p:nvPr>
        </p:nvSpPr>
        <p:spPr>
          <a:xfrm>
            <a:off x="614363" y="1730375"/>
            <a:ext cx="7886700" cy="4354513"/>
          </a:xfrm>
        </p:spPr>
        <p:txBody>
          <a:bodyPr>
            <a:normAutofit lnSpcReduction="10000"/>
          </a:bodyPr>
          <a:lstStyle/>
          <a:p>
            <a:pPr marL="0" indent="-457200" eaLnBrk="1" hangingPunct="1">
              <a:lnSpc>
                <a:spcPct val="100000"/>
              </a:lnSpc>
              <a:spcBef>
                <a:spcPts val="600"/>
              </a:spcBef>
              <a:buClrTx/>
              <a:buNone/>
            </a:pPr>
            <a:r>
              <a:rPr lang="en-US" altLang="en-US" sz="3200" dirty="0"/>
              <a:t>ELA/Mathematics</a:t>
            </a:r>
            <a:endParaRPr lang="en-US" altLang="en-US" dirty="0"/>
          </a:p>
          <a:p>
            <a:pPr marL="914400" lvl="2" indent="-457200" eaLnBrk="1" hangingPunct="1">
              <a:lnSpc>
                <a:spcPct val="100000"/>
              </a:lnSpc>
              <a:spcBef>
                <a:spcPts val="600"/>
              </a:spcBef>
              <a:buClrTx/>
              <a:buFont typeface="+mj-lt"/>
              <a:buAutoNum type="arabicPeriod"/>
            </a:pPr>
            <a:r>
              <a:rPr lang="en-US" altLang="en-US" dirty="0"/>
              <a:t>Up to 2 prior test scores</a:t>
            </a:r>
          </a:p>
          <a:p>
            <a:pPr marL="914400" lvl="2" indent="-457200" eaLnBrk="1" hangingPunct="1">
              <a:lnSpc>
                <a:spcPct val="100000"/>
              </a:lnSpc>
              <a:spcBef>
                <a:spcPts val="600"/>
              </a:spcBef>
              <a:buClrTx/>
              <a:buFont typeface="+mj-lt"/>
              <a:buAutoNum type="arabicPeriod"/>
            </a:pPr>
            <a:r>
              <a:rPr lang="en-US" altLang="en-US" dirty="0"/>
              <a:t>Number of subject relevant courses</a:t>
            </a:r>
          </a:p>
          <a:p>
            <a:pPr marL="914400" lvl="2" indent="-457200" eaLnBrk="1" hangingPunct="1">
              <a:lnSpc>
                <a:spcPct val="100000"/>
              </a:lnSpc>
              <a:spcBef>
                <a:spcPts val="600"/>
              </a:spcBef>
              <a:buClrTx/>
              <a:buFont typeface="+mj-lt"/>
              <a:buAutoNum type="arabicPeriod"/>
            </a:pPr>
            <a:r>
              <a:rPr lang="en-US" altLang="en-US" dirty="0"/>
              <a:t>Disabilities</a:t>
            </a:r>
          </a:p>
          <a:p>
            <a:pPr marL="914400" lvl="2" indent="-457200" eaLnBrk="1" hangingPunct="1">
              <a:lnSpc>
                <a:spcPct val="100000"/>
              </a:lnSpc>
              <a:spcBef>
                <a:spcPts val="600"/>
              </a:spcBef>
              <a:buClrTx/>
              <a:buFont typeface="+mj-lt"/>
              <a:buAutoNum type="arabicPeriod"/>
            </a:pPr>
            <a:r>
              <a:rPr lang="en-US" altLang="en-US" dirty="0"/>
              <a:t>English language learner status</a:t>
            </a:r>
          </a:p>
          <a:p>
            <a:pPr marL="914400" lvl="2" indent="-457200" eaLnBrk="1" hangingPunct="1">
              <a:lnSpc>
                <a:spcPct val="100000"/>
              </a:lnSpc>
              <a:spcBef>
                <a:spcPts val="600"/>
              </a:spcBef>
              <a:buClrTx/>
              <a:buFont typeface="+mj-lt"/>
              <a:buAutoNum type="arabicPeriod"/>
            </a:pPr>
            <a:r>
              <a:rPr lang="en-US" altLang="en-US" dirty="0"/>
              <a:t>Gifted status</a:t>
            </a:r>
          </a:p>
          <a:p>
            <a:pPr marL="914400" lvl="2" indent="-457200" eaLnBrk="1" hangingPunct="1">
              <a:lnSpc>
                <a:spcPct val="100000"/>
              </a:lnSpc>
              <a:spcBef>
                <a:spcPts val="600"/>
              </a:spcBef>
              <a:buClrTx/>
              <a:buFont typeface="+mj-lt"/>
              <a:buAutoNum type="arabicPeriod"/>
            </a:pPr>
            <a:r>
              <a:rPr lang="en-US" altLang="en-US" dirty="0"/>
              <a:t>Attendance</a:t>
            </a:r>
          </a:p>
          <a:p>
            <a:pPr marL="914400" lvl="2" indent="-457200" eaLnBrk="1" hangingPunct="1">
              <a:lnSpc>
                <a:spcPct val="100000"/>
              </a:lnSpc>
              <a:spcBef>
                <a:spcPts val="600"/>
              </a:spcBef>
              <a:buClrTx/>
              <a:buFont typeface="+mj-lt"/>
              <a:buAutoNum type="arabicPeriod"/>
            </a:pPr>
            <a:r>
              <a:rPr lang="en-US" altLang="en-US" dirty="0"/>
              <a:t>Mobility</a:t>
            </a:r>
          </a:p>
          <a:p>
            <a:pPr marL="914400" lvl="2" indent="-457200" eaLnBrk="1" hangingPunct="1">
              <a:lnSpc>
                <a:spcPct val="100000"/>
              </a:lnSpc>
              <a:spcBef>
                <a:spcPts val="600"/>
              </a:spcBef>
              <a:buClrTx/>
              <a:buFont typeface="+mj-lt"/>
              <a:buAutoNum type="arabicPeriod"/>
            </a:pPr>
            <a:r>
              <a:rPr lang="en-US" altLang="en-US" dirty="0"/>
              <a:t>Difference from modal age of peers in the same grade</a:t>
            </a:r>
          </a:p>
          <a:p>
            <a:pPr marL="914400" lvl="2" indent="-457200" eaLnBrk="1" hangingPunct="1">
              <a:lnSpc>
                <a:spcPct val="100000"/>
              </a:lnSpc>
              <a:spcBef>
                <a:spcPts val="600"/>
              </a:spcBef>
              <a:buClrTx/>
              <a:buFont typeface="+mj-lt"/>
              <a:buAutoNum type="arabicPeriod"/>
            </a:pPr>
            <a:r>
              <a:rPr lang="en-US" altLang="en-US" dirty="0"/>
              <a:t>Class size</a:t>
            </a:r>
          </a:p>
          <a:p>
            <a:pPr marL="914400" lvl="2" indent="-457200" eaLnBrk="1" hangingPunct="1">
              <a:lnSpc>
                <a:spcPct val="100000"/>
              </a:lnSpc>
              <a:spcBef>
                <a:spcPts val="600"/>
              </a:spcBef>
              <a:buClrTx/>
              <a:buFont typeface="+mj-lt"/>
              <a:buAutoNum type="arabicPeriod"/>
            </a:pPr>
            <a:r>
              <a:rPr lang="en-US" altLang="en-US" dirty="0"/>
              <a:t>Similarity of prior test scores among students in the class</a:t>
            </a:r>
          </a:p>
          <a:p>
            <a:pPr marL="914400" lvl="2" indent="-457200" eaLnBrk="1" hangingPunct="1">
              <a:lnSpc>
                <a:spcPct val="100000"/>
              </a:lnSpc>
              <a:spcBef>
                <a:spcPts val="600"/>
              </a:spcBef>
              <a:buClrTx/>
              <a:buFont typeface="+mj-lt"/>
              <a:buAutoNum type="arabicPeriod"/>
            </a:pPr>
            <a:endParaRPr lang="en-US" altLang="en-US" dirty="0"/>
          </a:p>
          <a:p>
            <a:pPr marL="914400" lvl="2" indent="-457200" eaLnBrk="1" hangingPunct="1">
              <a:lnSpc>
                <a:spcPct val="100000"/>
              </a:lnSpc>
              <a:spcBef>
                <a:spcPts val="600"/>
              </a:spcBef>
              <a:buClrTx/>
              <a:buFont typeface="+mj-lt"/>
              <a:buAutoNum type="arabicPeriod"/>
            </a:pPr>
            <a:endParaRPr lang="en-US" altLang="en-US" dirty="0"/>
          </a:p>
        </p:txBody>
      </p:sp>
    </p:spTree>
    <p:extLst>
      <p:ext uri="{BB962C8B-B14F-4D97-AF65-F5344CB8AC3E}">
        <p14:creationId xmlns:p14="http://schemas.microsoft.com/office/powerpoint/2010/main" val="15687051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639763"/>
            <a:ext cx="7886700" cy="1048360"/>
          </a:xfrm>
        </p:spPr>
        <p:txBody>
          <a:bodyPr/>
          <a:lstStyle/>
          <a:p>
            <a:pPr algn="ctr" eaLnBrk="1" hangingPunct="1">
              <a:defRPr/>
            </a:pPr>
            <a:r>
              <a:rPr lang="en-US" altLang="en-US" dirty="0">
                <a:effectLst>
                  <a:outerShdw blurRad="38100" dist="38100" dir="2700000" algn="tl">
                    <a:srgbClr val="000000">
                      <a:alpha val="43137"/>
                    </a:srgbClr>
                  </a:outerShdw>
                </a:effectLst>
              </a:rPr>
              <a:t>Covariates (Continued)</a:t>
            </a:r>
            <a:endParaRPr altLang="en-US" dirty="0">
              <a:effectLst>
                <a:outerShdw blurRad="38100" dist="38100" dir="2700000" algn="tl">
                  <a:srgbClr val="000000">
                    <a:alpha val="43137"/>
                  </a:srgbClr>
                </a:outerShdw>
              </a:effectLst>
            </a:endParaRPr>
          </a:p>
        </p:txBody>
      </p:sp>
      <p:sp>
        <p:nvSpPr>
          <p:cNvPr id="32771" name="Content Placeholder 2"/>
          <p:cNvSpPr>
            <a:spLocks noGrp="1"/>
          </p:cNvSpPr>
          <p:nvPr>
            <p:ph idx="1"/>
          </p:nvPr>
        </p:nvSpPr>
        <p:spPr>
          <a:xfrm>
            <a:off x="614363" y="1730375"/>
            <a:ext cx="7886700" cy="4354513"/>
          </a:xfrm>
        </p:spPr>
        <p:txBody>
          <a:bodyPr/>
          <a:lstStyle/>
          <a:p>
            <a:pPr marL="0" indent="-457200" eaLnBrk="1" hangingPunct="1">
              <a:lnSpc>
                <a:spcPct val="100000"/>
              </a:lnSpc>
              <a:spcBef>
                <a:spcPts val="600"/>
              </a:spcBef>
              <a:buClrTx/>
              <a:buNone/>
            </a:pPr>
            <a:r>
              <a:rPr lang="en-US" altLang="en-US" sz="3200" dirty="0"/>
              <a:t>Algebra I covariates – same as ELA and Mathematics except 3 more are added:</a:t>
            </a:r>
            <a:endParaRPr lang="en-US" altLang="en-US" dirty="0"/>
          </a:p>
          <a:p>
            <a:pPr marL="914400" lvl="2" indent="-457200" eaLnBrk="1" hangingPunct="1">
              <a:lnSpc>
                <a:spcPct val="100000"/>
              </a:lnSpc>
              <a:spcBef>
                <a:spcPts val="600"/>
              </a:spcBef>
              <a:buClrTx/>
              <a:buFont typeface="+mj-lt"/>
              <a:buAutoNum type="arabicPeriod" startAt="11"/>
            </a:pPr>
            <a:r>
              <a:rPr lang="en-US" altLang="en-US" sz="2500" dirty="0"/>
              <a:t> Average prior test score in the class</a:t>
            </a:r>
          </a:p>
          <a:p>
            <a:pPr marL="914400" lvl="2" indent="-457200" eaLnBrk="1" hangingPunct="1">
              <a:lnSpc>
                <a:spcPct val="100000"/>
              </a:lnSpc>
              <a:spcBef>
                <a:spcPts val="600"/>
              </a:spcBef>
              <a:buClrTx/>
              <a:buFont typeface="+mj-lt"/>
              <a:buAutoNum type="arabicPeriod" startAt="11"/>
            </a:pPr>
            <a:r>
              <a:rPr lang="en-US" altLang="en-US" sz="2500" dirty="0"/>
              <a:t> Percentage of students in the class who are gifted</a:t>
            </a:r>
          </a:p>
          <a:p>
            <a:pPr marL="914400" lvl="2" indent="-457200" eaLnBrk="1" hangingPunct="1">
              <a:lnSpc>
                <a:spcPct val="100000"/>
              </a:lnSpc>
              <a:spcBef>
                <a:spcPts val="600"/>
              </a:spcBef>
              <a:buClrTx/>
              <a:buFont typeface="+mj-lt"/>
              <a:buAutoNum type="arabicPeriod" startAt="11"/>
            </a:pPr>
            <a:r>
              <a:rPr lang="en-US" altLang="en-US" sz="2500" dirty="0"/>
              <a:t> Percentage of students at modal grade in the class</a:t>
            </a:r>
            <a:endParaRPr lang="en-US" altLang="en-US" dirty="0"/>
          </a:p>
          <a:p>
            <a:pPr marL="914400" lvl="2" indent="-457200" eaLnBrk="1" hangingPunct="1">
              <a:lnSpc>
                <a:spcPct val="100000"/>
              </a:lnSpc>
              <a:spcBef>
                <a:spcPts val="600"/>
              </a:spcBef>
              <a:buClrTx/>
              <a:buFont typeface="+mj-lt"/>
              <a:buAutoNum type="arabicPeriod" startAt="11"/>
            </a:pPr>
            <a:endParaRPr lang="en-US" altLang="en-US" dirty="0"/>
          </a:p>
        </p:txBody>
      </p:sp>
    </p:spTree>
    <p:extLst>
      <p:ext uri="{BB962C8B-B14F-4D97-AF65-F5344CB8AC3E}">
        <p14:creationId xmlns:p14="http://schemas.microsoft.com/office/powerpoint/2010/main" val="1721333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44978" y="914400"/>
            <a:ext cx="7886700" cy="617084"/>
          </a:xfrm>
        </p:spPr>
        <p:txBody>
          <a:bodyPr/>
          <a:lstStyle/>
          <a:p>
            <a:pPr algn="ctr"/>
            <a:r>
              <a:rPr lang="en-US" sz="2400" dirty="0"/>
              <a:t>Value-Added Results and Scores</a:t>
            </a:r>
          </a:p>
        </p:txBody>
      </p:sp>
      <p:sp>
        <p:nvSpPr>
          <p:cNvPr id="32771" name="Content Placeholder 2"/>
          <p:cNvSpPr>
            <a:spLocks noGrp="1"/>
          </p:cNvSpPr>
          <p:nvPr>
            <p:ph idx="1"/>
          </p:nvPr>
        </p:nvSpPr>
        <p:spPr>
          <a:xfrm>
            <a:off x="614363" y="1551215"/>
            <a:ext cx="7886700" cy="4533674"/>
          </a:xfrm>
        </p:spPr>
        <p:txBody>
          <a:bodyPr/>
          <a:lstStyle/>
          <a:p>
            <a:pPr marL="0" indent="0">
              <a:buNone/>
            </a:pPr>
            <a:r>
              <a:rPr lang="en-US" sz="2400" dirty="0"/>
              <a:t>The formula produces a value-added score for a teacher, which reflects the average amount of learning growth of the teacher’s students above or below the expected learning growth of similar students in the state, using the variables accounted for in the model.</a:t>
            </a:r>
          </a:p>
          <a:p>
            <a:r>
              <a:rPr lang="en-US" sz="2400" dirty="0"/>
              <a:t>A score of “0” indicates that, on average, students performed no better or worse than expected based on the factors in the model</a:t>
            </a:r>
          </a:p>
          <a:p>
            <a:r>
              <a:rPr lang="en-US" sz="2400" dirty="0"/>
              <a:t>A positive score indicates that students, on average, performed better than expected</a:t>
            </a:r>
          </a:p>
          <a:p>
            <a:r>
              <a:rPr lang="en-US" sz="2400" dirty="0"/>
              <a:t>A negative score indicates that students, on average, performed worse than expected </a:t>
            </a:r>
          </a:p>
          <a:p>
            <a:pPr>
              <a:buNone/>
            </a:pPr>
            <a:endParaRPr lang="en-US" sz="1600" dirty="0"/>
          </a:p>
        </p:txBody>
      </p:sp>
    </p:spTree>
    <p:extLst>
      <p:ext uri="{BB962C8B-B14F-4D97-AF65-F5344CB8AC3E}">
        <p14:creationId xmlns:p14="http://schemas.microsoft.com/office/powerpoint/2010/main" val="15229520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44978" y="914400"/>
            <a:ext cx="7886700" cy="617084"/>
          </a:xfrm>
        </p:spPr>
        <p:txBody>
          <a:bodyPr>
            <a:normAutofit fontScale="90000"/>
          </a:bodyPr>
          <a:lstStyle/>
          <a:p>
            <a:pPr algn="ctr"/>
            <a:r>
              <a:rPr lang="en-US" sz="5400" dirty="0"/>
              <a:t>Standard Error</a:t>
            </a:r>
          </a:p>
        </p:txBody>
      </p:sp>
      <p:sp>
        <p:nvSpPr>
          <p:cNvPr id="32771" name="Content Placeholder 2"/>
          <p:cNvSpPr>
            <a:spLocks noGrp="1"/>
          </p:cNvSpPr>
          <p:nvPr>
            <p:ph idx="1"/>
          </p:nvPr>
        </p:nvSpPr>
        <p:spPr>
          <a:xfrm>
            <a:off x="614363" y="1551215"/>
            <a:ext cx="7886700" cy="4533674"/>
          </a:xfrm>
        </p:spPr>
        <p:txBody>
          <a:bodyPr>
            <a:normAutofit lnSpcReduction="10000"/>
          </a:bodyPr>
          <a:lstStyle/>
          <a:p>
            <a:r>
              <a:rPr lang="en-US" sz="3200" dirty="0"/>
              <a:t>An estimate of a teacher’s impact on student learning (the score) contains some variability.</a:t>
            </a:r>
          </a:p>
          <a:p>
            <a:r>
              <a:rPr lang="en-US" sz="3200" dirty="0"/>
              <a:t>The standard error is a statistical term that describes that variability.</a:t>
            </a:r>
          </a:p>
          <a:p>
            <a:r>
              <a:rPr lang="en-US" sz="3200" dirty="0"/>
              <a:t>Using the standard error to construct a confidence interval around a score (like the +/-3 points in an opinion poll) is a good statistical practice that can assist in  increasing the accuracy of classification decisions.</a:t>
            </a:r>
          </a:p>
          <a:p>
            <a:pPr>
              <a:buNone/>
            </a:pPr>
            <a:endParaRPr lang="en-US" sz="1600" dirty="0"/>
          </a:p>
        </p:txBody>
      </p:sp>
    </p:spTree>
    <p:extLst>
      <p:ext uri="{BB962C8B-B14F-4D97-AF65-F5344CB8AC3E}">
        <p14:creationId xmlns:p14="http://schemas.microsoft.com/office/powerpoint/2010/main" val="26867233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44978" y="914400"/>
            <a:ext cx="7886700" cy="617084"/>
          </a:xfrm>
        </p:spPr>
        <p:txBody>
          <a:bodyPr/>
          <a:lstStyle/>
          <a:p>
            <a:pPr algn="ctr"/>
            <a:r>
              <a:rPr lang="en-US" sz="2400" dirty="0"/>
              <a:t>Value-Added Performance-Level Standards</a:t>
            </a:r>
          </a:p>
        </p:txBody>
      </p:sp>
      <p:pic>
        <p:nvPicPr>
          <p:cNvPr id="149506" name="Picture 2"/>
          <p:cNvPicPr>
            <a:picLocks noGrp="1" noChangeAspect="1" noChangeArrowheads="1"/>
          </p:cNvPicPr>
          <p:nvPr>
            <p:ph idx="1"/>
          </p:nvPr>
        </p:nvPicPr>
        <p:blipFill>
          <a:blip r:embed="rId3" cstate="print"/>
          <a:srcRect/>
          <a:stretch>
            <a:fillRect/>
          </a:stretch>
        </p:blipFill>
        <p:spPr bwMode="auto">
          <a:xfrm>
            <a:off x="896303" y="1855788"/>
            <a:ext cx="7322820" cy="3924300"/>
          </a:xfrm>
          <a:prstGeom prst="rect">
            <a:avLst/>
          </a:prstGeom>
          <a:noFill/>
          <a:ln w="9525">
            <a:noFill/>
            <a:miter lim="800000"/>
            <a:headEnd/>
            <a:tailEnd/>
          </a:ln>
        </p:spPr>
      </p:pic>
    </p:spTree>
    <p:extLst>
      <p:ext uri="{BB962C8B-B14F-4D97-AF65-F5344CB8AC3E}">
        <p14:creationId xmlns:p14="http://schemas.microsoft.com/office/powerpoint/2010/main" val="4700444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44978" y="914400"/>
            <a:ext cx="7886700" cy="617084"/>
          </a:xfrm>
        </p:spPr>
        <p:txBody>
          <a:bodyPr>
            <a:normAutofit fontScale="90000"/>
          </a:bodyPr>
          <a:lstStyle/>
          <a:p>
            <a:pPr algn="ctr"/>
            <a:r>
              <a:rPr lang="en-US" sz="2400" dirty="0"/>
              <a:t>2017-18 District Final Evaluation Rating Compared </a:t>
            </a:r>
            <a:br>
              <a:rPr lang="en-US" sz="2400" dirty="0"/>
            </a:br>
            <a:r>
              <a:rPr lang="en-US" sz="2400" dirty="0"/>
              <a:t>to VAM Score Classification</a:t>
            </a:r>
          </a:p>
        </p:txBody>
      </p:sp>
      <p:pic>
        <p:nvPicPr>
          <p:cNvPr id="7" name="Picture 6"/>
          <p:cNvPicPr>
            <a:picLocks noChangeAspect="1"/>
          </p:cNvPicPr>
          <p:nvPr/>
        </p:nvPicPr>
        <p:blipFill>
          <a:blip r:embed="rId3"/>
          <a:stretch>
            <a:fillRect/>
          </a:stretch>
        </p:blipFill>
        <p:spPr>
          <a:xfrm>
            <a:off x="717640" y="1464590"/>
            <a:ext cx="7741376" cy="4814758"/>
          </a:xfrm>
          <a:prstGeom prst="rect">
            <a:avLst/>
          </a:prstGeom>
        </p:spPr>
      </p:pic>
    </p:spTree>
    <p:extLst>
      <p:ext uri="{BB962C8B-B14F-4D97-AF65-F5344CB8AC3E}">
        <p14:creationId xmlns:p14="http://schemas.microsoft.com/office/powerpoint/2010/main" val="36763235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18471" y="735411"/>
            <a:ext cx="7886700" cy="557812"/>
          </a:xfrm>
        </p:spPr>
        <p:txBody>
          <a:bodyPr/>
          <a:lstStyle/>
          <a:p>
            <a:pPr algn="ctr"/>
            <a:r>
              <a:rPr lang="en-US" sz="2400" dirty="0"/>
              <a:t>2017-18 Teacher Ratings Compared to Student Achievement</a:t>
            </a:r>
          </a:p>
        </p:txBody>
      </p:sp>
      <p:pic>
        <p:nvPicPr>
          <p:cNvPr id="4" name="Picture 3"/>
          <p:cNvPicPr>
            <a:picLocks noChangeAspect="1"/>
          </p:cNvPicPr>
          <p:nvPr/>
        </p:nvPicPr>
        <p:blipFill>
          <a:blip r:embed="rId3"/>
          <a:stretch>
            <a:fillRect/>
          </a:stretch>
        </p:blipFill>
        <p:spPr>
          <a:xfrm>
            <a:off x="587843" y="1781299"/>
            <a:ext cx="8144560" cy="4498049"/>
          </a:xfrm>
          <a:prstGeom prst="rect">
            <a:avLst/>
          </a:prstGeom>
        </p:spPr>
      </p:pic>
    </p:spTree>
    <p:extLst>
      <p:ext uri="{BB962C8B-B14F-4D97-AF65-F5344CB8AC3E}">
        <p14:creationId xmlns:p14="http://schemas.microsoft.com/office/powerpoint/2010/main" val="6510143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914400"/>
            <a:ext cx="7886700" cy="793750"/>
          </a:xfrm>
        </p:spPr>
        <p:txBody>
          <a:bodyPr/>
          <a:lstStyle/>
          <a:p>
            <a:r>
              <a:rPr lang="en-US" dirty="0"/>
              <a:t>VAM Results</a:t>
            </a:r>
          </a:p>
        </p:txBody>
      </p:sp>
      <p:sp>
        <p:nvSpPr>
          <p:cNvPr id="3" name="Content Placeholder 2"/>
          <p:cNvSpPr>
            <a:spLocks noGrp="1"/>
          </p:cNvSpPr>
          <p:nvPr>
            <p:ph idx="1"/>
          </p:nvPr>
        </p:nvSpPr>
        <p:spPr/>
        <p:txBody>
          <a:bodyPr/>
          <a:lstStyle/>
          <a:p>
            <a:r>
              <a:rPr lang="en-US" dirty="0"/>
              <a:t>Impact analysis</a:t>
            </a:r>
          </a:p>
          <a:p>
            <a:pPr lvl="1"/>
            <a:r>
              <a:rPr lang="en-US" dirty="0"/>
              <a:t>VAM vs. Mean Prior Test Score</a:t>
            </a:r>
          </a:p>
          <a:p>
            <a:pPr lvl="1"/>
            <a:r>
              <a:rPr lang="en-US" dirty="0"/>
              <a:t>VAM vs. % SWD</a:t>
            </a:r>
          </a:p>
          <a:p>
            <a:pPr lvl="1"/>
            <a:r>
              <a:rPr lang="en-US" dirty="0"/>
              <a:t>VAM vs. % ELLs</a:t>
            </a:r>
          </a:p>
          <a:p>
            <a:pPr lvl="1"/>
            <a:r>
              <a:rPr lang="en-US" dirty="0"/>
              <a:t>VAM vs. % ED</a:t>
            </a:r>
          </a:p>
          <a:p>
            <a:pPr lvl="1"/>
            <a:r>
              <a:rPr lang="en-US" dirty="0"/>
              <a:t>VAM vs. % Gifted</a:t>
            </a:r>
          </a:p>
          <a:p>
            <a:pPr lvl="1"/>
            <a:r>
              <a:rPr lang="en-US" dirty="0"/>
              <a:t>VAM vs. % non-white</a:t>
            </a:r>
          </a:p>
          <a:p>
            <a:r>
              <a:rPr lang="en-US" dirty="0"/>
              <a:t>2017-18 Analysis same as historical results</a:t>
            </a:r>
          </a:p>
          <a:p>
            <a:pPr lvl="1"/>
            <a:r>
              <a:rPr lang="en-US" dirty="0"/>
              <a:t>No impact/relationship between VAM score and roster composition</a:t>
            </a:r>
          </a:p>
          <a:p>
            <a:pPr lvl="1"/>
            <a:endParaRPr lang="en-US" dirty="0"/>
          </a:p>
          <a:p>
            <a:endParaRPr lang="en-US" dirty="0"/>
          </a:p>
        </p:txBody>
      </p:sp>
    </p:spTree>
    <p:extLst>
      <p:ext uri="{BB962C8B-B14F-4D97-AF65-F5344CB8AC3E}">
        <p14:creationId xmlns:p14="http://schemas.microsoft.com/office/powerpoint/2010/main" val="29130016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Roster Verification Tool (RVT)</a:t>
            </a:r>
          </a:p>
        </p:txBody>
      </p:sp>
      <p:sp>
        <p:nvSpPr>
          <p:cNvPr id="3" name="Content Placeholder 2"/>
          <p:cNvSpPr>
            <a:spLocks noGrp="1"/>
          </p:cNvSpPr>
          <p:nvPr>
            <p:ph idx="1"/>
          </p:nvPr>
        </p:nvSpPr>
        <p:spPr>
          <a:xfrm>
            <a:off x="628650" y="1875868"/>
            <a:ext cx="7886700" cy="4354753"/>
          </a:xfrm>
        </p:spPr>
        <p:txBody>
          <a:bodyPr/>
          <a:lstStyle/>
          <a:p>
            <a:r>
              <a:rPr lang="en-US" sz="2400" dirty="0"/>
              <a:t>Section 1012.34(1)(a), Florida Statutes, requires districts to “provide instructional personnel the opportunity to review their class rosters for accuracy and to correct any mistakes”</a:t>
            </a:r>
          </a:p>
          <a:p>
            <a:r>
              <a:rPr lang="en-US" sz="2400" dirty="0"/>
              <a:t>To assist districts in complying with this provision of statute, the Florida Department of Education has created an online Roster Verification Tool (RVT) for optional use</a:t>
            </a:r>
          </a:p>
          <a:p>
            <a:r>
              <a:rPr lang="en-US" sz="2400" dirty="0"/>
              <a:t>Opens twice a year:</a:t>
            </a:r>
          </a:p>
          <a:p>
            <a:pPr lvl="1"/>
            <a:r>
              <a:rPr lang="en-US" sz="2000" dirty="0"/>
              <a:t>Fall (Survey 2 Verification)</a:t>
            </a:r>
          </a:p>
          <a:p>
            <a:pPr lvl="1"/>
            <a:r>
              <a:rPr lang="en-US" sz="2000" dirty="0"/>
              <a:t>Spring (Survey 3 Verification) </a:t>
            </a:r>
          </a:p>
          <a:p>
            <a:endParaRPr lang="en-US" sz="2200" dirty="0">
              <a:solidFill>
                <a:schemeClr val="accent5">
                  <a:lumMod val="50000"/>
                </a:schemeClr>
              </a:solidFill>
            </a:endParaRPr>
          </a:p>
        </p:txBody>
      </p:sp>
    </p:spTree>
    <p:extLst>
      <p:ext uri="{BB962C8B-B14F-4D97-AF65-F5344CB8AC3E}">
        <p14:creationId xmlns:p14="http://schemas.microsoft.com/office/powerpoint/2010/main" val="26971046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Roster Verification Tool (RVT)</a:t>
            </a:r>
          </a:p>
        </p:txBody>
      </p:sp>
      <p:sp>
        <p:nvSpPr>
          <p:cNvPr id="3" name="Content Placeholder 2"/>
          <p:cNvSpPr>
            <a:spLocks noGrp="1"/>
          </p:cNvSpPr>
          <p:nvPr>
            <p:ph idx="1"/>
          </p:nvPr>
        </p:nvSpPr>
        <p:spPr/>
        <p:txBody>
          <a:bodyPr/>
          <a:lstStyle/>
          <a:p>
            <a:r>
              <a:rPr lang="en-US" sz="2400" dirty="0"/>
              <a:t>FLDOE collects student- and teacher-level information at scheduled times during the reporting year, via student and staff database surveys </a:t>
            </a:r>
          </a:p>
          <a:p>
            <a:pPr lvl="1"/>
            <a:r>
              <a:rPr lang="en-US" sz="2000" dirty="0"/>
              <a:t>Survey 2 week occurs during October</a:t>
            </a:r>
          </a:p>
          <a:p>
            <a:pPr lvl="1"/>
            <a:r>
              <a:rPr lang="en-US" sz="2000" dirty="0"/>
              <a:t>Survey 3 week occurs during February </a:t>
            </a:r>
          </a:p>
          <a:p>
            <a:pPr lvl="1"/>
            <a:endParaRPr lang="en-US" sz="1600" dirty="0"/>
          </a:p>
          <a:p>
            <a:r>
              <a:rPr lang="en-US" sz="2400" dirty="0"/>
              <a:t>Once state processing for Survey 2 (fall) or Survey 3 (spring) has closed, we pull and load the data into RVT</a:t>
            </a:r>
          </a:p>
          <a:p>
            <a:pPr marL="0" indent="0">
              <a:buNone/>
            </a:pPr>
            <a:endParaRPr lang="en-US" sz="2400" dirty="0"/>
          </a:p>
        </p:txBody>
      </p:sp>
    </p:spTree>
    <p:extLst>
      <p:ext uri="{BB962C8B-B14F-4D97-AF65-F5344CB8AC3E}">
        <p14:creationId xmlns:p14="http://schemas.microsoft.com/office/powerpoint/2010/main" val="2443706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29842" y="860199"/>
            <a:ext cx="3868340" cy="647699"/>
          </a:xfrm>
        </p:spPr>
        <p:txBody>
          <a:bodyPr>
            <a:normAutofit lnSpcReduction="10000"/>
          </a:bodyPr>
          <a:lstStyle/>
          <a:p>
            <a:pPr>
              <a:lnSpc>
                <a:spcPct val="80000"/>
              </a:lnSpc>
              <a:spcBef>
                <a:spcPts val="0"/>
              </a:spcBef>
            </a:pPr>
            <a:r>
              <a:rPr lang="en-US" sz="2300" dirty="0"/>
              <a:t>Student Demographic (Surveys 2 &amp; 3)</a:t>
            </a:r>
          </a:p>
        </p:txBody>
      </p:sp>
      <p:sp>
        <p:nvSpPr>
          <p:cNvPr id="3" name="Content Placeholder 2"/>
          <p:cNvSpPr>
            <a:spLocks noGrp="1"/>
          </p:cNvSpPr>
          <p:nvPr>
            <p:ph sz="half" idx="2"/>
          </p:nvPr>
        </p:nvSpPr>
        <p:spPr>
          <a:xfrm>
            <a:off x="629842" y="1498374"/>
            <a:ext cx="3868340" cy="4953191"/>
          </a:xfrm>
        </p:spPr>
        <p:txBody>
          <a:bodyPr>
            <a:normAutofit lnSpcReduction="10000"/>
          </a:bodyPr>
          <a:lstStyle/>
          <a:p>
            <a:pPr>
              <a:lnSpc>
                <a:spcPct val="100000"/>
              </a:lnSpc>
              <a:spcBef>
                <a:spcPts val="0"/>
              </a:spcBef>
            </a:pPr>
            <a:r>
              <a:rPr lang="en-US" sz="1900" dirty="0" err="1"/>
              <a:t>Student_ID</a:t>
            </a:r>
            <a:endParaRPr lang="en-US" sz="1900" dirty="0"/>
          </a:p>
          <a:p>
            <a:pPr>
              <a:lnSpc>
                <a:spcPct val="100000"/>
              </a:lnSpc>
              <a:spcBef>
                <a:spcPts val="0"/>
              </a:spcBef>
            </a:pPr>
            <a:r>
              <a:rPr lang="en-US" sz="1900" dirty="0"/>
              <a:t>DISTRICT </a:t>
            </a:r>
          </a:p>
          <a:p>
            <a:pPr>
              <a:lnSpc>
                <a:spcPct val="100000"/>
              </a:lnSpc>
              <a:spcBef>
                <a:spcPts val="0"/>
              </a:spcBef>
            </a:pPr>
            <a:r>
              <a:rPr lang="en-US" sz="1900" dirty="0"/>
              <a:t>SCHOOL</a:t>
            </a:r>
          </a:p>
          <a:p>
            <a:pPr>
              <a:lnSpc>
                <a:spcPct val="100000"/>
              </a:lnSpc>
              <a:spcBef>
                <a:spcPts val="0"/>
              </a:spcBef>
            </a:pPr>
            <a:r>
              <a:rPr lang="en-US" sz="1900" dirty="0"/>
              <a:t>DISTRICT_INST </a:t>
            </a:r>
          </a:p>
          <a:p>
            <a:pPr>
              <a:lnSpc>
                <a:spcPct val="100000"/>
              </a:lnSpc>
              <a:spcBef>
                <a:spcPts val="0"/>
              </a:spcBef>
            </a:pPr>
            <a:r>
              <a:rPr lang="en-US" sz="1900" dirty="0"/>
              <a:t>SCHOOL_INST</a:t>
            </a:r>
          </a:p>
          <a:p>
            <a:pPr>
              <a:lnSpc>
                <a:spcPct val="100000"/>
              </a:lnSpc>
              <a:spcBef>
                <a:spcPts val="0"/>
              </a:spcBef>
            </a:pPr>
            <a:r>
              <a:rPr lang="en-US" sz="1900" dirty="0"/>
              <a:t>YEAR</a:t>
            </a:r>
          </a:p>
          <a:p>
            <a:pPr>
              <a:lnSpc>
                <a:spcPct val="100000"/>
              </a:lnSpc>
              <a:spcBef>
                <a:spcPts val="0"/>
              </a:spcBef>
            </a:pPr>
            <a:r>
              <a:rPr lang="en-US" sz="1900" dirty="0"/>
              <a:t>SURVEY</a:t>
            </a:r>
          </a:p>
          <a:p>
            <a:pPr>
              <a:lnSpc>
                <a:spcPct val="100000"/>
              </a:lnSpc>
              <a:spcBef>
                <a:spcPts val="0"/>
              </a:spcBef>
            </a:pPr>
            <a:r>
              <a:rPr lang="en-US" sz="1900" dirty="0"/>
              <a:t>FIRST_NAME </a:t>
            </a:r>
          </a:p>
          <a:p>
            <a:pPr>
              <a:lnSpc>
                <a:spcPct val="100000"/>
              </a:lnSpc>
              <a:spcBef>
                <a:spcPts val="0"/>
              </a:spcBef>
            </a:pPr>
            <a:r>
              <a:rPr lang="en-US" sz="1900" dirty="0"/>
              <a:t>LAST_NAME </a:t>
            </a:r>
          </a:p>
          <a:p>
            <a:pPr>
              <a:lnSpc>
                <a:spcPct val="100000"/>
              </a:lnSpc>
              <a:spcBef>
                <a:spcPts val="0"/>
              </a:spcBef>
            </a:pPr>
            <a:r>
              <a:rPr lang="en-US" sz="1900" dirty="0"/>
              <a:t>MIDDLE_NAME</a:t>
            </a:r>
          </a:p>
          <a:p>
            <a:pPr>
              <a:lnSpc>
                <a:spcPct val="100000"/>
              </a:lnSpc>
              <a:spcBef>
                <a:spcPts val="0"/>
              </a:spcBef>
            </a:pPr>
            <a:r>
              <a:rPr lang="en-US" sz="1900" dirty="0"/>
              <a:t>SEX </a:t>
            </a:r>
          </a:p>
          <a:p>
            <a:pPr>
              <a:lnSpc>
                <a:spcPct val="100000"/>
              </a:lnSpc>
              <a:spcBef>
                <a:spcPts val="0"/>
              </a:spcBef>
            </a:pPr>
            <a:r>
              <a:rPr lang="en-US" sz="1900" dirty="0"/>
              <a:t>ALIAS_ID_SSN</a:t>
            </a:r>
          </a:p>
          <a:p>
            <a:pPr>
              <a:lnSpc>
                <a:spcPct val="100000"/>
              </a:lnSpc>
              <a:spcBef>
                <a:spcPts val="0"/>
              </a:spcBef>
            </a:pPr>
            <a:r>
              <a:rPr lang="en-US" sz="1900" dirty="0"/>
              <a:t>STUDENT_ID_LOCAL </a:t>
            </a:r>
          </a:p>
          <a:p>
            <a:pPr>
              <a:lnSpc>
                <a:spcPct val="100000"/>
              </a:lnSpc>
              <a:spcBef>
                <a:spcPts val="0"/>
              </a:spcBef>
            </a:pPr>
            <a:r>
              <a:rPr lang="en-US" sz="1900" dirty="0"/>
              <a:t>DOB </a:t>
            </a:r>
          </a:p>
          <a:p>
            <a:pPr>
              <a:lnSpc>
                <a:spcPct val="100000"/>
              </a:lnSpc>
              <a:spcBef>
                <a:spcPts val="0"/>
              </a:spcBef>
            </a:pPr>
            <a:r>
              <a:rPr lang="en-US" sz="1900" dirty="0"/>
              <a:t>GRADE</a:t>
            </a:r>
          </a:p>
          <a:p>
            <a:pPr>
              <a:lnSpc>
                <a:spcPct val="100000"/>
              </a:lnSpc>
              <a:spcBef>
                <a:spcPts val="0"/>
              </a:spcBef>
            </a:pPr>
            <a:r>
              <a:rPr lang="en-US" sz="1900" dirty="0"/>
              <a:t>ETHNICITY</a:t>
            </a:r>
          </a:p>
          <a:p>
            <a:pPr>
              <a:lnSpc>
                <a:spcPct val="100000"/>
              </a:lnSpc>
              <a:spcBef>
                <a:spcPts val="0"/>
              </a:spcBef>
            </a:pPr>
            <a:r>
              <a:rPr lang="en-US" sz="1900" dirty="0"/>
              <a:t>RACE (constructed variable)</a:t>
            </a:r>
          </a:p>
          <a:p>
            <a:pPr>
              <a:lnSpc>
                <a:spcPct val="100000"/>
              </a:lnSpc>
              <a:spcBef>
                <a:spcPts val="0"/>
              </a:spcBef>
            </a:pPr>
            <a:endParaRPr lang="en-US" sz="1900" dirty="0"/>
          </a:p>
        </p:txBody>
      </p:sp>
      <p:sp>
        <p:nvSpPr>
          <p:cNvPr id="4" name="Text Placeholder 3"/>
          <p:cNvSpPr>
            <a:spLocks noGrp="1"/>
          </p:cNvSpPr>
          <p:nvPr>
            <p:ph type="body" sz="quarter" idx="3"/>
          </p:nvPr>
        </p:nvSpPr>
        <p:spPr>
          <a:xfrm>
            <a:off x="4629149" y="860200"/>
            <a:ext cx="3887391" cy="647699"/>
          </a:xfrm>
        </p:spPr>
        <p:txBody>
          <a:bodyPr/>
          <a:lstStyle/>
          <a:p>
            <a:r>
              <a:rPr lang="en-US" sz="2300" dirty="0"/>
              <a:t>Definition</a:t>
            </a:r>
          </a:p>
        </p:txBody>
      </p:sp>
      <p:sp>
        <p:nvSpPr>
          <p:cNvPr id="5" name="Content Placeholder 4"/>
          <p:cNvSpPr>
            <a:spLocks noGrp="1"/>
          </p:cNvSpPr>
          <p:nvPr>
            <p:ph sz="quarter" idx="4"/>
          </p:nvPr>
        </p:nvSpPr>
        <p:spPr>
          <a:xfrm>
            <a:off x="4629148" y="1498374"/>
            <a:ext cx="3887391" cy="5023530"/>
          </a:xfrm>
        </p:spPr>
        <p:txBody>
          <a:bodyPr/>
          <a:lstStyle/>
          <a:p>
            <a:pPr>
              <a:lnSpc>
                <a:spcPct val="100000"/>
              </a:lnSpc>
              <a:spcBef>
                <a:spcPts val="0"/>
              </a:spcBef>
            </a:pPr>
            <a:r>
              <a:rPr lang="en-US" sz="1900" dirty="0"/>
              <a:t>Student id</a:t>
            </a:r>
          </a:p>
          <a:p>
            <a:pPr>
              <a:lnSpc>
                <a:spcPct val="100000"/>
              </a:lnSpc>
              <a:spcBef>
                <a:spcPts val="0"/>
              </a:spcBef>
            </a:pPr>
            <a:r>
              <a:rPr lang="en-US" sz="1900" dirty="0"/>
              <a:t>District of enrollment</a:t>
            </a:r>
          </a:p>
          <a:p>
            <a:pPr>
              <a:lnSpc>
                <a:spcPct val="100000"/>
              </a:lnSpc>
              <a:spcBef>
                <a:spcPts val="0"/>
              </a:spcBef>
            </a:pPr>
            <a:r>
              <a:rPr lang="en-US" sz="1900" dirty="0"/>
              <a:t>School of enrollment</a:t>
            </a:r>
          </a:p>
          <a:p>
            <a:pPr>
              <a:lnSpc>
                <a:spcPct val="100000"/>
              </a:lnSpc>
              <a:spcBef>
                <a:spcPts val="0"/>
              </a:spcBef>
            </a:pPr>
            <a:r>
              <a:rPr lang="en-US" sz="1900" dirty="0"/>
              <a:t>District of instruction</a:t>
            </a:r>
          </a:p>
          <a:p>
            <a:pPr>
              <a:lnSpc>
                <a:spcPct val="100000"/>
              </a:lnSpc>
              <a:spcBef>
                <a:spcPts val="0"/>
              </a:spcBef>
            </a:pPr>
            <a:r>
              <a:rPr lang="en-US" sz="1900" dirty="0"/>
              <a:t>School of instruction</a:t>
            </a:r>
          </a:p>
          <a:p>
            <a:pPr>
              <a:lnSpc>
                <a:spcPct val="100000"/>
              </a:lnSpc>
              <a:spcBef>
                <a:spcPts val="0"/>
              </a:spcBef>
            </a:pPr>
            <a:r>
              <a:rPr lang="en-US" sz="1900" dirty="0"/>
              <a:t>Year </a:t>
            </a:r>
          </a:p>
          <a:p>
            <a:pPr>
              <a:lnSpc>
                <a:spcPct val="100000"/>
              </a:lnSpc>
              <a:spcBef>
                <a:spcPts val="0"/>
              </a:spcBef>
            </a:pPr>
            <a:r>
              <a:rPr lang="en-US" sz="1900" dirty="0"/>
              <a:t>Survey </a:t>
            </a:r>
          </a:p>
          <a:p>
            <a:pPr>
              <a:lnSpc>
                <a:spcPct val="100000"/>
              </a:lnSpc>
              <a:spcBef>
                <a:spcPts val="0"/>
              </a:spcBef>
            </a:pPr>
            <a:r>
              <a:rPr lang="en-US" sz="1900" dirty="0"/>
              <a:t>Student’s first name</a:t>
            </a:r>
          </a:p>
          <a:p>
            <a:pPr>
              <a:lnSpc>
                <a:spcPct val="100000"/>
              </a:lnSpc>
              <a:spcBef>
                <a:spcPts val="0"/>
              </a:spcBef>
            </a:pPr>
            <a:r>
              <a:rPr lang="en-US" sz="1900" dirty="0"/>
              <a:t>Student’s last name</a:t>
            </a:r>
          </a:p>
          <a:p>
            <a:pPr>
              <a:lnSpc>
                <a:spcPct val="100000"/>
              </a:lnSpc>
              <a:spcBef>
                <a:spcPts val="0"/>
              </a:spcBef>
            </a:pPr>
            <a:r>
              <a:rPr lang="en-US" sz="1900" dirty="0"/>
              <a:t>Student’s middle name</a:t>
            </a:r>
          </a:p>
          <a:p>
            <a:pPr>
              <a:lnSpc>
                <a:spcPct val="100000"/>
              </a:lnSpc>
              <a:spcBef>
                <a:spcPts val="0"/>
              </a:spcBef>
            </a:pPr>
            <a:r>
              <a:rPr lang="en-US" sz="1900" dirty="0"/>
              <a:t>Student’s gender</a:t>
            </a:r>
          </a:p>
          <a:p>
            <a:pPr>
              <a:lnSpc>
                <a:spcPct val="100000"/>
              </a:lnSpc>
              <a:spcBef>
                <a:spcPts val="0"/>
              </a:spcBef>
            </a:pPr>
            <a:r>
              <a:rPr lang="en-US" sz="1900" dirty="0"/>
              <a:t>Alias student id</a:t>
            </a:r>
          </a:p>
          <a:p>
            <a:pPr>
              <a:lnSpc>
                <a:spcPct val="100000"/>
              </a:lnSpc>
              <a:spcBef>
                <a:spcPts val="0"/>
              </a:spcBef>
            </a:pPr>
            <a:r>
              <a:rPr lang="en-US" sz="1900" dirty="0"/>
              <a:t>Local student id</a:t>
            </a:r>
          </a:p>
          <a:p>
            <a:pPr>
              <a:lnSpc>
                <a:spcPct val="100000"/>
              </a:lnSpc>
              <a:spcBef>
                <a:spcPts val="0"/>
              </a:spcBef>
            </a:pPr>
            <a:r>
              <a:rPr lang="en-US" sz="1900" dirty="0"/>
              <a:t>Students date of birth</a:t>
            </a:r>
          </a:p>
          <a:p>
            <a:pPr>
              <a:lnSpc>
                <a:spcPct val="100000"/>
              </a:lnSpc>
              <a:spcBef>
                <a:spcPts val="0"/>
              </a:spcBef>
            </a:pPr>
            <a:r>
              <a:rPr lang="en-US" sz="1900" dirty="0"/>
              <a:t>Student’s grade</a:t>
            </a:r>
          </a:p>
          <a:p>
            <a:pPr>
              <a:lnSpc>
                <a:spcPct val="100000"/>
              </a:lnSpc>
              <a:spcBef>
                <a:spcPts val="0"/>
              </a:spcBef>
            </a:pPr>
            <a:r>
              <a:rPr lang="en-US" sz="1900" dirty="0"/>
              <a:t>Hispanic (Y/N)</a:t>
            </a:r>
          </a:p>
          <a:p>
            <a:pPr>
              <a:lnSpc>
                <a:spcPct val="100000"/>
              </a:lnSpc>
              <a:spcBef>
                <a:spcPts val="0"/>
              </a:spcBef>
            </a:pPr>
            <a:r>
              <a:rPr lang="en-US" sz="1900" dirty="0"/>
              <a:t>Student’s race</a:t>
            </a:r>
            <a:endParaRPr lang="en-US" sz="2000" dirty="0"/>
          </a:p>
          <a:p>
            <a:endParaRPr lang="en-US" dirty="0"/>
          </a:p>
        </p:txBody>
      </p:sp>
    </p:spTree>
    <p:extLst>
      <p:ext uri="{BB962C8B-B14F-4D97-AF65-F5344CB8AC3E}">
        <p14:creationId xmlns:p14="http://schemas.microsoft.com/office/powerpoint/2010/main" val="16794711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42611" y="860200"/>
            <a:ext cx="3955571" cy="647700"/>
          </a:xfrm>
        </p:spPr>
        <p:txBody>
          <a:bodyPr/>
          <a:lstStyle/>
          <a:p>
            <a:r>
              <a:rPr lang="en-US" sz="2300" dirty="0"/>
              <a:t>Student Course (Surveys 2 &amp; 3)</a:t>
            </a:r>
          </a:p>
        </p:txBody>
      </p:sp>
      <p:sp>
        <p:nvSpPr>
          <p:cNvPr id="3" name="Content Placeholder 2"/>
          <p:cNvSpPr>
            <a:spLocks noGrp="1"/>
          </p:cNvSpPr>
          <p:nvPr>
            <p:ph sz="half" idx="2"/>
          </p:nvPr>
        </p:nvSpPr>
        <p:spPr>
          <a:xfrm>
            <a:off x="542610" y="1507899"/>
            <a:ext cx="3955572" cy="4953191"/>
          </a:xfrm>
        </p:spPr>
        <p:txBody>
          <a:bodyPr/>
          <a:lstStyle/>
          <a:p>
            <a:pPr>
              <a:lnSpc>
                <a:spcPct val="100000"/>
              </a:lnSpc>
              <a:spcBef>
                <a:spcPts val="0"/>
              </a:spcBef>
            </a:pPr>
            <a:r>
              <a:rPr lang="en-US" dirty="0"/>
              <a:t>DISTRICT_INST </a:t>
            </a:r>
          </a:p>
          <a:p>
            <a:pPr>
              <a:lnSpc>
                <a:spcPct val="100000"/>
              </a:lnSpc>
              <a:spcBef>
                <a:spcPts val="0"/>
              </a:spcBef>
            </a:pPr>
            <a:r>
              <a:rPr lang="en-US" dirty="0"/>
              <a:t>SCHOOL_INST </a:t>
            </a:r>
          </a:p>
          <a:p>
            <a:pPr>
              <a:lnSpc>
                <a:spcPct val="100000"/>
              </a:lnSpc>
              <a:spcBef>
                <a:spcPts val="0"/>
              </a:spcBef>
            </a:pPr>
            <a:r>
              <a:rPr lang="en-US" dirty="0"/>
              <a:t>STUDENT_ID</a:t>
            </a:r>
          </a:p>
          <a:p>
            <a:pPr>
              <a:lnSpc>
                <a:spcPct val="100000"/>
              </a:lnSpc>
              <a:spcBef>
                <a:spcPts val="0"/>
              </a:spcBef>
            </a:pPr>
            <a:r>
              <a:rPr lang="en-US" dirty="0"/>
              <a:t>SURVEY</a:t>
            </a:r>
          </a:p>
          <a:p>
            <a:pPr>
              <a:lnSpc>
                <a:spcPct val="100000"/>
              </a:lnSpc>
              <a:spcBef>
                <a:spcPts val="0"/>
              </a:spcBef>
            </a:pPr>
            <a:r>
              <a:rPr lang="en-US" dirty="0"/>
              <a:t>YEAR</a:t>
            </a:r>
          </a:p>
          <a:p>
            <a:pPr>
              <a:lnSpc>
                <a:spcPct val="100000"/>
              </a:lnSpc>
              <a:spcBef>
                <a:spcPts val="0"/>
              </a:spcBef>
            </a:pPr>
            <a:r>
              <a:rPr lang="en-US" dirty="0"/>
              <a:t>TERM</a:t>
            </a:r>
          </a:p>
          <a:p>
            <a:pPr>
              <a:lnSpc>
                <a:spcPct val="100000"/>
              </a:lnSpc>
              <a:spcBef>
                <a:spcPts val="0"/>
              </a:spcBef>
            </a:pPr>
            <a:r>
              <a:rPr lang="en-US" dirty="0"/>
              <a:t>BEGIN_PERIOD</a:t>
            </a:r>
          </a:p>
          <a:p>
            <a:pPr>
              <a:lnSpc>
                <a:spcPct val="100000"/>
              </a:lnSpc>
              <a:spcBef>
                <a:spcPts val="0"/>
              </a:spcBef>
            </a:pPr>
            <a:r>
              <a:rPr lang="en-US" dirty="0"/>
              <a:t>END_PERIOD</a:t>
            </a:r>
          </a:p>
          <a:p>
            <a:pPr>
              <a:lnSpc>
                <a:spcPct val="100000"/>
              </a:lnSpc>
              <a:spcBef>
                <a:spcPts val="0"/>
              </a:spcBef>
            </a:pPr>
            <a:r>
              <a:rPr lang="en-US" dirty="0"/>
              <a:t>COURSE</a:t>
            </a:r>
          </a:p>
          <a:p>
            <a:pPr>
              <a:lnSpc>
                <a:spcPct val="100000"/>
              </a:lnSpc>
              <a:spcBef>
                <a:spcPts val="0"/>
              </a:spcBef>
            </a:pPr>
            <a:r>
              <a:rPr lang="en-US" dirty="0"/>
              <a:t>SECTION</a:t>
            </a:r>
          </a:p>
          <a:p>
            <a:pPr>
              <a:lnSpc>
                <a:spcPct val="100000"/>
              </a:lnSpc>
              <a:spcBef>
                <a:spcPts val="0"/>
              </a:spcBef>
            </a:pPr>
            <a:endParaRPr lang="en-US" dirty="0"/>
          </a:p>
        </p:txBody>
      </p:sp>
      <p:sp>
        <p:nvSpPr>
          <p:cNvPr id="4" name="Text Placeholder 3"/>
          <p:cNvSpPr>
            <a:spLocks noGrp="1"/>
          </p:cNvSpPr>
          <p:nvPr>
            <p:ph type="body" sz="quarter" idx="3"/>
          </p:nvPr>
        </p:nvSpPr>
        <p:spPr>
          <a:xfrm>
            <a:off x="4629149" y="860200"/>
            <a:ext cx="3887391" cy="647699"/>
          </a:xfrm>
        </p:spPr>
        <p:txBody>
          <a:bodyPr/>
          <a:lstStyle/>
          <a:p>
            <a:r>
              <a:rPr lang="en-US" sz="2300" dirty="0"/>
              <a:t>Definition</a:t>
            </a:r>
          </a:p>
        </p:txBody>
      </p:sp>
      <p:sp>
        <p:nvSpPr>
          <p:cNvPr id="5" name="Content Placeholder 4"/>
          <p:cNvSpPr>
            <a:spLocks noGrp="1"/>
          </p:cNvSpPr>
          <p:nvPr>
            <p:ph sz="quarter" idx="4"/>
          </p:nvPr>
        </p:nvSpPr>
        <p:spPr>
          <a:xfrm>
            <a:off x="4629148" y="1507899"/>
            <a:ext cx="3887391" cy="4852708"/>
          </a:xfrm>
        </p:spPr>
        <p:txBody>
          <a:bodyPr/>
          <a:lstStyle/>
          <a:p>
            <a:pPr>
              <a:lnSpc>
                <a:spcPct val="100000"/>
              </a:lnSpc>
              <a:spcBef>
                <a:spcPts val="0"/>
              </a:spcBef>
            </a:pPr>
            <a:r>
              <a:rPr lang="en-US" dirty="0"/>
              <a:t>District of instruction</a:t>
            </a:r>
          </a:p>
          <a:p>
            <a:pPr>
              <a:lnSpc>
                <a:spcPct val="100000"/>
              </a:lnSpc>
              <a:spcBef>
                <a:spcPts val="0"/>
              </a:spcBef>
            </a:pPr>
            <a:r>
              <a:rPr lang="en-US" dirty="0"/>
              <a:t>School of instruction</a:t>
            </a:r>
          </a:p>
          <a:p>
            <a:pPr>
              <a:lnSpc>
                <a:spcPct val="100000"/>
              </a:lnSpc>
              <a:spcBef>
                <a:spcPts val="0"/>
              </a:spcBef>
            </a:pPr>
            <a:r>
              <a:rPr lang="en-US" dirty="0"/>
              <a:t>Student id</a:t>
            </a:r>
          </a:p>
          <a:p>
            <a:pPr>
              <a:lnSpc>
                <a:spcPct val="100000"/>
              </a:lnSpc>
              <a:spcBef>
                <a:spcPts val="0"/>
              </a:spcBef>
            </a:pPr>
            <a:r>
              <a:rPr lang="en-US" dirty="0"/>
              <a:t>Survey data reported</a:t>
            </a:r>
          </a:p>
          <a:p>
            <a:pPr>
              <a:lnSpc>
                <a:spcPct val="100000"/>
              </a:lnSpc>
              <a:spcBef>
                <a:spcPts val="0"/>
              </a:spcBef>
            </a:pPr>
            <a:r>
              <a:rPr lang="en-US" dirty="0"/>
              <a:t>Year data reported</a:t>
            </a:r>
          </a:p>
          <a:p>
            <a:pPr>
              <a:lnSpc>
                <a:spcPct val="100000"/>
              </a:lnSpc>
              <a:spcBef>
                <a:spcPts val="0"/>
              </a:spcBef>
            </a:pPr>
            <a:r>
              <a:rPr lang="en-US" dirty="0"/>
              <a:t>Term</a:t>
            </a:r>
          </a:p>
          <a:p>
            <a:pPr>
              <a:lnSpc>
                <a:spcPct val="100000"/>
              </a:lnSpc>
              <a:spcBef>
                <a:spcPts val="0"/>
              </a:spcBef>
            </a:pPr>
            <a:r>
              <a:rPr lang="en-US" dirty="0"/>
              <a:t>Begin period</a:t>
            </a:r>
          </a:p>
          <a:p>
            <a:pPr>
              <a:lnSpc>
                <a:spcPct val="100000"/>
              </a:lnSpc>
              <a:spcBef>
                <a:spcPts val="0"/>
              </a:spcBef>
            </a:pPr>
            <a:r>
              <a:rPr lang="en-US" dirty="0"/>
              <a:t>End period</a:t>
            </a:r>
          </a:p>
          <a:p>
            <a:pPr>
              <a:lnSpc>
                <a:spcPct val="100000"/>
              </a:lnSpc>
              <a:spcBef>
                <a:spcPts val="0"/>
              </a:spcBef>
            </a:pPr>
            <a:r>
              <a:rPr lang="en-US" dirty="0"/>
              <a:t>Course number</a:t>
            </a:r>
          </a:p>
          <a:p>
            <a:pPr>
              <a:lnSpc>
                <a:spcPct val="100000"/>
              </a:lnSpc>
              <a:spcBef>
                <a:spcPts val="0"/>
              </a:spcBef>
            </a:pPr>
            <a:r>
              <a:rPr lang="en-US" dirty="0"/>
              <a:t>Section number</a:t>
            </a:r>
          </a:p>
        </p:txBody>
      </p:sp>
    </p:spTree>
    <p:extLst>
      <p:ext uri="{BB962C8B-B14F-4D97-AF65-F5344CB8AC3E}">
        <p14:creationId xmlns:p14="http://schemas.microsoft.com/office/powerpoint/2010/main" val="11033895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42611" y="860200"/>
            <a:ext cx="3955571" cy="647700"/>
          </a:xfrm>
        </p:spPr>
        <p:txBody>
          <a:bodyPr/>
          <a:lstStyle/>
          <a:p>
            <a:r>
              <a:rPr lang="en-US" sz="2300" dirty="0"/>
              <a:t>Teacher Course (Surveys 2 &amp; 3)</a:t>
            </a:r>
          </a:p>
        </p:txBody>
      </p:sp>
      <p:sp>
        <p:nvSpPr>
          <p:cNvPr id="3" name="Content Placeholder 2"/>
          <p:cNvSpPr>
            <a:spLocks noGrp="1"/>
          </p:cNvSpPr>
          <p:nvPr>
            <p:ph sz="half" idx="2"/>
          </p:nvPr>
        </p:nvSpPr>
        <p:spPr>
          <a:xfrm>
            <a:off x="542610" y="1507899"/>
            <a:ext cx="3955572" cy="4953191"/>
          </a:xfrm>
        </p:spPr>
        <p:txBody>
          <a:bodyPr/>
          <a:lstStyle/>
          <a:p>
            <a:pPr>
              <a:lnSpc>
                <a:spcPct val="100000"/>
              </a:lnSpc>
              <a:spcBef>
                <a:spcPts val="0"/>
              </a:spcBef>
            </a:pPr>
            <a:r>
              <a:rPr lang="en-US" dirty="0"/>
              <a:t>DISTRICT_INST </a:t>
            </a:r>
          </a:p>
          <a:p>
            <a:pPr>
              <a:lnSpc>
                <a:spcPct val="100000"/>
              </a:lnSpc>
              <a:spcBef>
                <a:spcPts val="0"/>
              </a:spcBef>
            </a:pPr>
            <a:r>
              <a:rPr lang="en-US" dirty="0"/>
              <a:t>SCHOOL_INST</a:t>
            </a:r>
          </a:p>
          <a:p>
            <a:pPr>
              <a:lnSpc>
                <a:spcPct val="100000"/>
              </a:lnSpc>
              <a:spcBef>
                <a:spcPts val="0"/>
              </a:spcBef>
            </a:pPr>
            <a:r>
              <a:rPr lang="en-US" dirty="0"/>
              <a:t>SSN</a:t>
            </a:r>
          </a:p>
          <a:p>
            <a:pPr>
              <a:lnSpc>
                <a:spcPct val="100000"/>
              </a:lnSpc>
              <a:spcBef>
                <a:spcPts val="0"/>
              </a:spcBef>
            </a:pPr>
            <a:r>
              <a:rPr lang="en-US" dirty="0"/>
              <a:t>SURVEY</a:t>
            </a:r>
          </a:p>
          <a:p>
            <a:pPr>
              <a:lnSpc>
                <a:spcPct val="100000"/>
              </a:lnSpc>
              <a:spcBef>
                <a:spcPts val="0"/>
              </a:spcBef>
            </a:pPr>
            <a:r>
              <a:rPr lang="en-US" dirty="0"/>
              <a:t>YEAR</a:t>
            </a:r>
          </a:p>
          <a:p>
            <a:pPr>
              <a:lnSpc>
                <a:spcPct val="100000"/>
              </a:lnSpc>
              <a:spcBef>
                <a:spcPts val="0"/>
              </a:spcBef>
            </a:pPr>
            <a:r>
              <a:rPr lang="en-US" dirty="0"/>
              <a:t>TERM</a:t>
            </a:r>
          </a:p>
          <a:p>
            <a:pPr>
              <a:lnSpc>
                <a:spcPct val="100000"/>
              </a:lnSpc>
              <a:spcBef>
                <a:spcPts val="0"/>
              </a:spcBef>
            </a:pPr>
            <a:r>
              <a:rPr lang="en-US" dirty="0"/>
              <a:t>BEGIN_PERIOD </a:t>
            </a:r>
          </a:p>
          <a:p>
            <a:pPr>
              <a:lnSpc>
                <a:spcPct val="100000"/>
              </a:lnSpc>
              <a:spcBef>
                <a:spcPts val="0"/>
              </a:spcBef>
            </a:pPr>
            <a:r>
              <a:rPr lang="en-US" dirty="0"/>
              <a:t>END_PERIOD </a:t>
            </a:r>
          </a:p>
          <a:p>
            <a:pPr>
              <a:lnSpc>
                <a:spcPct val="100000"/>
              </a:lnSpc>
              <a:spcBef>
                <a:spcPts val="0"/>
              </a:spcBef>
            </a:pPr>
            <a:r>
              <a:rPr lang="en-US" dirty="0"/>
              <a:t>COURSE </a:t>
            </a:r>
          </a:p>
          <a:p>
            <a:pPr>
              <a:lnSpc>
                <a:spcPct val="100000"/>
              </a:lnSpc>
              <a:spcBef>
                <a:spcPts val="0"/>
              </a:spcBef>
            </a:pPr>
            <a:r>
              <a:rPr lang="en-US" dirty="0"/>
              <a:t>SECTION</a:t>
            </a:r>
          </a:p>
          <a:p>
            <a:pPr>
              <a:lnSpc>
                <a:spcPct val="100000"/>
              </a:lnSpc>
              <a:spcBef>
                <a:spcPts val="0"/>
              </a:spcBef>
            </a:pPr>
            <a:r>
              <a:rPr lang="en-US" dirty="0"/>
              <a:t>SCHEDULING_METHOD </a:t>
            </a:r>
          </a:p>
          <a:p>
            <a:pPr>
              <a:lnSpc>
                <a:spcPct val="100000"/>
              </a:lnSpc>
              <a:spcBef>
                <a:spcPts val="0"/>
              </a:spcBef>
            </a:pPr>
            <a:endParaRPr lang="en-US" dirty="0"/>
          </a:p>
        </p:txBody>
      </p:sp>
      <p:sp>
        <p:nvSpPr>
          <p:cNvPr id="4" name="Text Placeholder 3"/>
          <p:cNvSpPr>
            <a:spLocks noGrp="1"/>
          </p:cNvSpPr>
          <p:nvPr>
            <p:ph type="body" sz="quarter" idx="3"/>
          </p:nvPr>
        </p:nvSpPr>
        <p:spPr>
          <a:xfrm>
            <a:off x="4629149" y="860200"/>
            <a:ext cx="3887391" cy="647699"/>
          </a:xfrm>
        </p:spPr>
        <p:txBody>
          <a:bodyPr/>
          <a:lstStyle/>
          <a:p>
            <a:r>
              <a:rPr lang="en-US" sz="2500" dirty="0"/>
              <a:t>Definition</a:t>
            </a:r>
          </a:p>
        </p:txBody>
      </p:sp>
      <p:sp>
        <p:nvSpPr>
          <p:cNvPr id="5" name="Content Placeholder 4"/>
          <p:cNvSpPr>
            <a:spLocks noGrp="1"/>
          </p:cNvSpPr>
          <p:nvPr>
            <p:ph sz="quarter" idx="4"/>
          </p:nvPr>
        </p:nvSpPr>
        <p:spPr>
          <a:xfrm>
            <a:off x="4629148" y="1507899"/>
            <a:ext cx="3887391" cy="4852708"/>
          </a:xfrm>
        </p:spPr>
        <p:txBody>
          <a:bodyPr/>
          <a:lstStyle/>
          <a:p>
            <a:pPr>
              <a:lnSpc>
                <a:spcPct val="100000"/>
              </a:lnSpc>
              <a:spcBef>
                <a:spcPts val="0"/>
              </a:spcBef>
            </a:pPr>
            <a:r>
              <a:rPr lang="en-US" dirty="0"/>
              <a:t>District of instruction </a:t>
            </a:r>
          </a:p>
          <a:p>
            <a:pPr>
              <a:lnSpc>
                <a:spcPct val="100000"/>
              </a:lnSpc>
              <a:spcBef>
                <a:spcPts val="0"/>
              </a:spcBef>
            </a:pPr>
            <a:r>
              <a:rPr lang="en-US" dirty="0"/>
              <a:t>School of instruction</a:t>
            </a:r>
          </a:p>
          <a:p>
            <a:pPr>
              <a:lnSpc>
                <a:spcPct val="100000"/>
              </a:lnSpc>
              <a:spcBef>
                <a:spcPts val="0"/>
              </a:spcBef>
            </a:pPr>
            <a:r>
              <a:rPr lang="en-US" dirty="0"/>
              <a:t>Teacher id</a:t>
            </a:r>
          </a:p>
          <a:p>
            <a:pPr>
              <a:lnSpc>
                <a:spcPct val="100000"/>
              </a:lnSpc>
              <a:spcBef>
                <a:spcPts val="0"/>
              </a:spcBef>
            </a:pPr>
            <a:r>
              <a:rPr lang="en-US" dirty="0"/>
              <a:t>Survey data reported</a:t>
            </a:r>
          </a:p>
          <a:p>
            <a:pPr>
              <a:lnSpc>
                <a:spcPct val="100000"/>
              </a:lnSpc>
              <a:spcBef>
                <a:spcPts val="0"/>
              </a:spcBef>
            </a:pPr>
            <a:r>
              <a:rPr lang="en-US" dirty="0"/>
              <a:t>Year data reported</a:t>
            </a:r>
          </a:p>
          <a:p>
            <a:pPr>
              <a:lnSpc>
                <a:spcPct val="100000"/>
              </a:lnSpc>
              <a:spcBef>
                <a:spcPts val="0"/>
              </a:spcBef>
            </a:pPr>
            <a:r>
              <a:rPr lang="en-US" dirty="0"/>
              <a:t>Term</a:t>
            </a:r>
          </a:p>
          <a:p>
            <a:pPr>
              <a:lnSpc>
                <a:spcPct val="100000"/>
              </a:lnSpc>
              <a:spcBef>
                <a:spcPts val="0"/>
              </a:spcBef>
            </a:pPr>
            <a:r>
              <a:rPr lang="en-US" dirty="0"/>
              <a:t>Begin Period</a:t>
            </a:r>
          </a:p>
          <a:p>
            <a:pPr>
              <a:lnSpc>
                <a:spcPct val="100000"/>
              </a:lnSpc>
              <a:spcBef>
                <a:spcPts val="0"/>
              </a:spcBef>
            </a:pPr>
            <a:r>
              <a:rPr lang="en-US" dirty="0"/>
              <a:t>End Period</a:t>
            </a:r>
          </a:p>
          <a:p>
            <a:pPr>
              <a:lnSpc>
                <a:spcPct val="100000"/>
              </a:lnSpc>
              <a:spcBef>
                <a:spcPts val="0"/>
              </a:spcBef>
            </a:pPr>
            <a:r>
              <a:rPr lang="en-US" dirty="0"/>
              <a:t>Course number</a:t>
            </a:r>
          </a:p>
          <a:p>
            <a:pPr>
              <a:lnSpc>
                <a:spcPct val="100000"/>
              </a:lnSpc>
              <a:spcBef>
                <a:spcPts val="0"/>
              </a:spcBef>
            </a:pPr>
            <a:r>
              <a:rPr lang="en-US" dirty="0"/>
              <a:t>Section number</a:t>
            </a:r>
          </a:p>
          <a:p>
            <a:pPr>
              <a:lnSpc>
                <a:spcPct val="100000"/>
              </a:lnSpc>
              <a:spcBef>
                <a:spcPts val="0"/>
              </a:spcBef>
            </a:pPr>
            <a:r>
              <a:rPr lang="en-US" dirty="0"/>
              <a:t>Scheduling method</a:t>
            </a:r>
          </a:p>
        </p:txBody>
      </p:sp>
    </p:spTree>
    <p:extLst>
      <p:ext uri="{BB962C8B-B14F-4D97-AF65-F5344CB8AC3E}">
        <p14:creationId xmlns:p14="http://schemas.microsoft.com/office/powerpoint/2010/main" val="20939806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29842" y="860200"/>
            <a:ext cx="3868340" cy="647700"/>
          </a:xfrm>
        </p:spPr>
        <p:txBody>
          <a:bodyPr/>
          <a:lstStyle/>
          <a:p>
            <a:r>
              <a:rPr lang="en-US" sz="2500" dirty="0"/>
              <a:t>Staff Demographic</a:t>
            </a:r>
          </a:p>
        </p:txBody>
      </p:sp>
      <p:sp>
        <p:nvSpPr>
          <p:cNvPr id="3" name="Content Placeholder 2"/>
          <p:cNvSpPr>
            <a:spLocks noGrp="1"/>
          </p:cNvSpPr>
          <p:nvPr>
            <p:ph sz="half" idx="2"/>
          </p:nvPr>
        </p:nvSpPr>
        <p:spPr>
          <a:xfrm>
            <a:off x="629842" y="1507899"/>
            <a:ext cx="3868340" cy="4953191"/>
          </a:xfrm>
        </p:spPr>
        <p:txBody>
          <a:bodyPr/>
          <a:lstStyle/>
          <a:p>
            <a:pPr>
              <a:lnSpc>
                <a:spcPct val="100000"/>
              </a:lnSpc>
              <a:spcBef>
                <a:spcPts val="0"/>
              </a:spcBef>
            </a:pPr>
            <a:r>
              <a:rPr lang="en-US" dirty="0"/>
              <a:t>SSN</a:t>
            </a:r>
          </a:p>
          <a:p>
            <a:pPr>
              <a:lnSpc>
                <a:spcPct val="100000"/>
              </a:lnSpc>
              <a:spcBef>
                <a:spcPts val="0"/>
              </a:spcBef>
            </a:pPr>
            <a:r>
              <a:rPr lang="en-US" dirty="0"/>
              <a:t>STAFF_ID_LOCAL </a:t>
            </a:r>
          </a:p>
          <a:p>
            <a:pPr>
              <a:lnSpc>
                <a:spcPct val="100000"/>
              </a:lnSpc>
              <a:spcBef>
                <a:spcPts val="0"/>
              </a:spcBef>
            </a:pPr>
            <a:r>
              <a:rPr lang="en-US" dirty="0"/>
              <a:t>DISTRICT_SERVICE </a:t>
            </a:r>
          </a:p>
          <a:p>
            <a:pPr>
              <a:lnSpc>
                <a:spcPct val="100000"/>
              </a:lnSpc>
              <a:spcBef>
                <a:spcPts val="0"/>
              </a:spcBef>
            </a:pPr>
            <a:r>
              <a:rPr lang="en-US" dirty="0"/>
              <a:t>YEAR</a:t>
            </a:r>
          </a:p>
          <a:p>
            <a:pPr>
              <a:lnSpc>
                <a:spcPct val="100000"/>
              </a:lnSpc>
              <a:spcBef>
                <a:spcPts val="0"/>
              </a:spcBef>
            </a:pPr>
            <a:r>
              <a:rPr lang="en-US" dirty="0"/>
              <a:t>SURVEY</a:t>
            </a:r>
          </a:p>
          <a:p>
            <a:pPr>
              <a:lnSpc>
                <a:spcPct val="100000"/>
              </a:lnSpc>
              <a:spcBef>
                <a:spcPts val="0"/>
              </a:spcBef>
            </a:pPr>
            <a:r>
              <a:rPr lang="en-US" dirty="0"/>
              <a:t>FIRST_NAME </a:t>
            </a:r>
          </a:p>
          <a:p>
            <a:pPr>
              <a:lnSpc>
                <a:spcPct val="100000"/>
              </a:lnSpc>
              <a:spcBef>
                <a:spcPts val="0"/>
              </a:spcBef>
            </a:pPr>
            <a:r>
              <a:rPr lang="en-US" dirty="0"/>
              <a:t>LAST_NAME </a:t>
            </a:r>
          </a:p>
          <a:p>
            <a:pPr>
              <a:lnSpc>
                <a:spcPct val="100000"/>
              </a:lnSpc>
              <a:spcBef>
                <a:spcPts val="0"/>
              </a:spcBef>
            </a:pPr>
            <a:r>
              <a:rPr lang="en-US" dirty="0"/>
              <a:t>MIDDLE_NAME </a:t>
            </a:r>
          </a:p>
          <a:p>
            <a:pPr>
              <a:lnSpc>
                <a:spcPct val="100000"/>
              </a:lnSpc>
              <a:spcBef>
                <a:spcPts val="0"/>
              </a:spcBef>
            </a:pPr>
            <a:r>
              <a:rPr lang="en-US" dirty="0"/>
              <a:t>JOB_CODE_PRIMARY </a:t>
            </a:r>
          </a:p>
          <a:p>
            <a:pPr>
              <a:lnSpc>
                <a:spcPct val="100000"/>
              </a:lnSpc>
              <a:spcBef>
                <a:spcPts val="0"/>
              </a:spcBef>
            </a:pPr>
            <a:endParaRPr lang="en-US" dirty="0"/>
          </a:p>
        </p:txBody>
      </p:sp>
      <p:sp>
        <p:nvSpPr>
          <p:cNvPr id="4" name="Text Placeholder 3"/>
          <p:cNvSpPr>
            <a:spLocks noGrp="1"/>
          </p:cNvSpPr>
          <p:nvPr>
            <p:ph type="body" sz="quarter" idx="3"/>
          </p:nvPr>
        </p:nvSpPr>
        <p:spPr>
          <a:xfrm>
            <a:off x="4629149" y="860200"/>
            <a:ext cx="3887391" cy="647699"/>
          </a:xfrm>
        </p:spPr>
        <p:txBody>
          <a:bodyPr/>
          <a:lstStyle/>
          <a:p>
            <a:r>
              <a:rPr lang="en-US" sz="2500" dirty="0"/>
              <a:t>Definition</a:t>
            </a:r>
          </a:p>
        </p:txBody>
      </p:sp>
      <p:sp>
        <p:nvSpPr>
          <p:cNvPr id="5" name="Content Placeholder 4"/>
          <p:cNvSpPr>
            <a:spLocks noGrp="1"/>
          </p:cNvSpPr>
          <p:nvPr>
            <p:ph sz="quarter" idx="4"/>
          </p:nvPr>
        </p:nvSpPr>
        <p:spPr>
          <a:xfrm>
            <a:off x="4629148" y="1507899"/>
            <a:ext cx="3887391" cy="4852708"/>
          </a:xfrm>
        </p:spPr>
        <p:txBody>
          <a:bodyPr/>
          <a:lstStyle/>
          <a:p>
            <a:pPr>
              <a:lnSpc>
                <a:spcPct val="100000"/>
              </a:lnSpc>
              <a:spcBef>
                <a:spcPts val="0"/>
              </a:spcBef>
            </a:pPr>
            <a:r>
              <a:rPr lang="en-US" dirty="0"/>
              <a:t>Teacher id</a:t>
            </a:r>
          </a:p>
          <a:p>
            <a:pPr>
              <a:lnSpc>
                <a:spcPct val="100000"/>
              </a:lnSpc>
              <a:spcBef>
                <a:spcPts val="0"/>
              </a:spcBef>
            </a:pPr>
            <a:r>
              <a:rPr lang="en-US" dirty="0"/>
              <a:t>Local teacher id</a:t>
            </a:r>
          </a:p>
          <a:p>
            <a:pPr>
              <a:lnSpc>
                <a:spcPct val="100000"/>
              </a:lnSpc>
              <a:spcBef>
                <a:spcPts val="0"/>
              </a:spcBef>
            </a:pPr>
            <a:r>
              <a:rPr lang="en-US" dirty="0"/>
              <a:t>District of employment</a:t>
            </a:r>
          </a:p>
          <a:p>
            <a:pPr>
              <a:lnSpc>
                <a:spcPct val="100000"/>
              </a:lnSpc>
              <a:spcBef>
                <a:spcPts val="0"/>
              </a:spcBef>
            </a:pPr>
            <a:r>
              <a:rPr lang="en-US" dirty="0"/>
              <a:t>Year data reported</a:t>
            </a:r>
          </a:p>
          <a:p>
            <a:pPr>
              <a:lnSpc>
                <a:spcPct val="100000"/>
              </a:lnSpc>
              <a:spcBef>
                <a:spcPts val="0"/>
              </a:spcBef>
            </a:pPr>
            <a:r>
              <a:rPr lang="en-US" dirty="0"/>
              <a:t>Survey data reported</a:t>
            </a:r>
          </a:p>
          <a:p>
            <a:pPr>
              <a:lnSpc>
                <a:spcPct val="100000"/>
              </a:lnSpc>
              <a:spcBef>
                <a:spcPts val="0"/>
              </a:spcBef>
            </a:pPr>
            <a:r>
              <a:rPr lang="en-US" dirty="0"/>
              <a:t>Teacher’s first name</a:t>
            </a:r>
          </a:p>
          <a:p>
            <a:pPr>
              <a:lnSpc>
                <a:spcPct val="100000"/>
              </a:lnSpc>
              <a:spcBef>
                <a:spcPts val="0"/>
              </a:spcBef>
            </a:pPr>
            <a:r>
              <a:rPr lang="en-US" dirty="0"/>
              <a:t>Teacher’s last name</a:t>
            </a:r>
          </a:p>
          <a:p>
            <a:pPr>
              <a:lnSpc>
                <a:spcPct val="100000"/>
              </a:lnSpc>
              <a:spcBef>
                <a:spcPts val="0"/>
              </a:spcBef>
            </a:pPr>
            <a:r>
              <a:rPr lang="en-US" dirty="0"/>
              <a:t>Teacher’s middle name</a:t>
            </a:r>
          </a:p>
          <a:p>
            <a:pPr>
              <a:lnSpc>
                <a:spcPct val="100000"/>
              </a:lnSpc>
              <a:spcBef>
                <a:spcPts val="0"/>
              </a:spcBef>
            </a:pPr>
            <a:r>
              <a:rPr lang="en-US" dirty="0"/>
              <a:t>Teacher's primary job code</a:t>
            </a:r>
          </a:p>
          <a:p>
            <a:endParaRPr lang="en-US" dirty="0"/>
          </a:p>
        </p:txBody>
      </p:sp>
    </p:spTree>
    <p:extLst>
      <p:ext uri="{BB962C8B-B14F-4D97-AF65-F5344CB8AC3E}">
        <p14:creationId xmlns:p14="http://schemas.microsoft.com/office/powerpoint/2010/main" val="25940086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Roster Verification Tool (RVT)</a:t>
            </a:r>
          </a:p>
        </p:txBody>
      </p:sp>
      <p:sp>
        <p:nvSpPr>
          <p:cNvPr id="3" name="Content Placeholder 2"/>
          <p:cNvSpPr>
            <a:spLocks noGrp="1"/>
          </p:cNvSpPr>
          <p:nvPr>
            <p:ph idx="1"/>
          </p:nvPr>
        </p:nvSpPr>
        <p:spPr/>
        <p:txBody>
          <a:bodyPr/>
          <a:lstStyle/>
          <a:p>
            <a:r>
              <a:rPr lang="en-US" dirty="0"/>
              <a:t>Once RVT has closed in the Spring, we extract the Survey 2 and Survey 3 data from RVT for districts that opted to use it, and final Survey 2 and Survey 3 data for those that chose to use their own, internal process for roster verification</a:t>
            </a:r>
          </a:p>
          <a:p>
            <a:r>
              <a:rPr lang="en-US" dirty="0"/>
              <a:t>These are the files used to create the Survey 2-3 match files for VAM purposes</a:t>
            </a:r>
          </a:p>
          <a:p>
            <a:endParaRPr lang="en-US" dirty="0"/>
          </a:p>
        </p:txBody>
      </p:sp>
    </p:spTree>
    <p:extLst>
      <p:ext uri="{BB962C8B-B14F-4D97-AF65-F5344CB8AC3E}">
        <p14:creationId xmlns:p14="http://schemas.microsoft.com/office/powerpoint/2010/main" val="33553508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2-3 Match </a:t>
            </a:r>
          </a:p>
        </p:txBody>
      </p:sp>
      <p:sp>
        <p:nvSpPr>
          <p:cNvPr id="3" name="Content Placeholder 2"/>
          <p:cNvSpPr>
            <a:spLocks noGrp="1"/>
          </p:cNvSpPr>
          <p:nvPr>
            <p:ph idx="1"/>
          </p:nvPr>
        </p:nvSpPr>
        <p:spPr/>
        <p:txBody>
          <a:bodyPr/>
          <a:lstStyle/>
          <a:p>
            <a:r>
              <a:rPr lang="en-US" dirty="0"/>
              <a:t>If a district does not request a Survey 2-3 match for a school, all students reported on a teacher’s roster on </a:t>
            </a:r>
            <a:r>
              <a:rPr lang="en-US" b="1" i="1" dirty="0"/>
              <a:t>either</a:t>
            </a:r>
            <a:r>
              <a:rPr lang="en-US" dirty="0"/>
              <a:t> Survey 2 </a:t>
            </a:r>
            <a:r>
              <a:rPr lang="en-US" b="1" i="1" dirty="0"/>
              <a:t>or</a:t>
            </a:r>
            <a:r>
              <a:rPr lang="en-US" dirty="0"/>
              <a:t> Survey 3 will be included in a teacher’s VAM score at that school, even if the student changed schools between surveys</a:t>
            </a:r>
          </a:p>
          <a:p>
            <a:r>
              <a:rPr lang="en-US" dirty="0"/>
              <a:t>If a district requests a Survey 2-3 match for a school, a student must be at the </a:t>
            </a:r>
            <a:r>
              <a:rPr lang="en-US" b="1" i="1" u="sng" dirty="0"/>
              <a:t>same school </a:t>
            </a:r>
            <a:r>
              <a:rPr lang="en-US" dirty="0"/>
              <a:t>for both Surveys 2 and 3 to be included in a teacher’s VAM score at that school</a:t>
            </a:r>
          </a:p>
          <a:p>
            <a:r>
              <a:rPr lang="en-US" dirty="0"/>
              <a:t>FLDOE </a:t>
            </a:r>
            <a:r>
              <a:rPr lang="en-US" b="1" i="1" dirty="0"/>
              <a:t>does not </a:t>
            </a:r>
            <a:r>
              <a:rPr lang="en-US" dirty="0"/>
              <a:t>calculate a teacher-level match</a:t>
            </a:r>
          </a:p>
          <a:p>
            <a:endParaRPr lang="en-US" dirty="0"/>
          </a:p>
        </p:txBody>
      </p:sp>
    </p:spTree>
    <p:extLst>
      <p:ext uri="{BB962C8B-B14F-4D97-AF65-F5344CB8AC3E}">
        <p14:creationId xmlns:p14="http://schemas.microsoft.com/office/powerpoint/2010/main" val="37248601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76528"/>
            <a:ext cx="7886700" cy="637602"/>
          </a:xfrm>
        </p:spPr>
        <p:txBody>
          <a:bodyPr/>
          <a:lstStyle/>
          <a:p>
            <a:pPr algn="ctr"/>
            <a:r>
              <a:rPr lang="en-US" dirty="0"/>
              <a:t>Survey 2-3 Match </a:t>
            </a:r>
          </a:p>
        </p:txBody>
      </p:sp>
      <p:sp>
        <p:nvSpPr>
          <p:cNvPr id="3" name="Content Placeholder 2"/>
          <p:cNvSpPr>
            <a:spLocks noGrp="1"/>
          </p:cNvSpPr>
          <p:nvPr>
            <p:ph idx="1"/>
          </p:nvPr>
        </p:nvSpPr>
        <p:spPr>
          <a:xfrm>
            <a:off x="628650" y="1428085"/>
            <a:ext cx="7886700" cy="976645"/>
          </a:xfrm>
        </p:spPr>
        <p:txBody>
          <a:bodyPr>
            <a:normAutofit lnSpcReduction="10000"/>
          </a:bodyPr>
          <a:lstStyle/>
          <a:p>
            <a:r>
              <a:rPr lang="en-US" sz="2300" dirty="0"/>
              <a:t>FLDOE will provide each district with their Survey 2-3 match requests from last year on </a:t>
            </a:r>
            <a:r>
              <a:rPr lang="en-US" sz="2300" dirty="0" err="1"/>
              <a:t>Sharefile</a:t>
            </a:r>
            <a:r>
              <a:rPr lang="en-US" sz="2300" dirty="0"/>
              <a:t> in the beginning of April to review and edit</a:t>
            </a:r>
          </a:p>
          <a:p>
            <a:endParaRPr lang="en-US" dirty="0"/>
          </a:p>
          <a:p>
            <a:endParaRPr lang="en-US" dirty="0"/>
          </a:p>
          <a:p>
            <a:endParaRPr lang="en-US" dirty="0"/>
          </a:p>
        </p:txBody>
      </p:sp>
      <p:pic>
        <p:nvPicPr>
          <p:cNvPr id="4" name="Content Placeholder 5"/>
          <p:cNvPicPr>
            <a:picLocks noChangeAspect="1"/>
          </p:cNvPicPr>
          <p:nvPr/>
        </p:nvPicPr>
        <p:blipFill rotWithShape="1">
          <a:blip r:embed="rId3"/>
          <a:srcRect t="16612" r="5687" b="4297"/>
          <a:stretch/>
        </p:blipFill>
        <p:spPr bwMode="auto">
          <a:xfrm>
            <a:off x="342198" y="2578062"/>
            <a:ext cx="8459601" cy="382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4652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2-3 Match </a:t>
            </a:r>
          </a:p>
        </p:txBody>
      </p:sp>
      <p:sp>
        <p:nvSpPr>
          <p:cNvPr id="3" name="Content Placeholder 2"/>
          <p:cNvSpPr>
            <a:spLocks noGrp="1"/>
          </p:cNvSpPr>
          <p:nvPr>
            <p:ph idx="1"/>
          </p:nvPr>
        </p:nvSpPr>
        <p:spPr/>
        <p:txBody>
          <a:bodyPr/>
          <a:lstStyle/>
          <a:p>
            <a:r>
              <a:rPr lang="en-US" sz="2700" dirty="0"/>
              <a:t>Once RVT closes and all match requests are in, Survey 2 and 3 RVT data is pulled for districts that used the tool, and all final Survey 2 and 3 data is pulled for those districts that used their own process for verification</a:t>
            </a:r>
          </a:p>
          <a:p>
            <a:r>
              <a:rPr lang="en-US" sz="2700" dirty="0"/>
              <a:t>FLDOE applies the Survey 2-3 match for those schools that districts requested a match be done</a:t>
            </a:r>
          </a:p>
          <a:p>
            <a:r>
              <a:rPr lang="en-US" sz="2700" dirty="0"/>
              <a:t>FLDOE places the Survey 2-3 match files on </a:t>
            </a:r>
            <a:r>
              <a:rPr lang="en-US" sz="2700" dirty="0" err="1"/>
              <a:t>Sharefile</a:t>
            </a:r>
            <a:r>
              <a:rPr lang="en-US" sz="2700" dirty="0"/>
              <a:t> for final review from districts (second week of May)</a:t>
            </a:r>
          </a:p>
        </p:txBody>
      </p:sp>
    </p:spTree>
    <p:extLst>
      <p:ext uri="{BB962C8B-B14F-4D97-AF65-F5344CB8AC3E}">
        <p14:creationId xmlns:p14="http://schemas.microsoft.com/office/powerpoint/2010/main" val="3395439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29842" y="833188"/>
            <a:ext cx="3868340" cy="647700"/>
          </a:xfrm>
        </p:spPr>
        <p:txBody>
          <a:bodyPr/>
          <a:lstStyle/>
          <a:p>
            <a:r>
              <a:rPr lang="en-US" dirty="0"/>
              <a:t>Variable (Survey 2-3 Files)</a:t>
            </a:r>
          </a:p>
        </p:txBody>
      </p:sp>
      <p:sp>
        <p:nvSpPr>
          <p:cNvPr id="3" name="Content Placeholder 2"/>
          <p:cNvSpPr>
            <a:spLocks noGrp="1"/>
          </p:cNvSpPr>
          <p:nvPr>
            <p:ph sz="half" idx="2"/>
          </p:nvPr>
        </p:nvSpPr>
        <p:spPr>
          <a:xfrm>
            <a:off x="629842" y="1480888"/>
            <a:ext cx="3868340" cy="4960108"/>
          </a:xfrm>
        </p:spPr>
        <p:txBody>
          <a:bodyPr>
            <a:normAutofit lnSpcReduction="10000"/>
          </a:bodyPr>
          <a:lstStyle/>
          <a:p>
            <a:pPr>
              <a:lnSpc>
                <a:spcPct val="100000"/>
              </a:lnSpc>
              <a:spcBef>
                <a:spcPts val="0"/>
              </a:spcBef>
            </a:pPr>
            <a:r>
              <a:rPr lang="en-US" sz="1900" dirty="0"/>
              <a:t>DOESTUDENTID</a:t>
            </a:r>
          </a:p>
          <a:p>
            <a:pPr>
              <a:lnSpc>
                <a:spcPct val="100000"/>
              </a:lnSpc>
              <a:spcBef>
                <a:spcPts val="0"/>
              </a:spcBef>
            </a:pPr>
            <a:r>
              <a:rPr lang="en-US" sz="1900" dirty="0"/>
              <a:t>ALIAS</a:t>
            </a:r>
          </a:p>
          <a:p>
            <a:pPr>
              <a:lnSpc>
                <a:spcPct val="100000"/>
              </a:lnSpc>
              <a:spcBef>
                <a:spcPts val="0"/>
              </a:spcBef>
            </a:pPr>
            <a:r>
              <a:rPr lang="en-US" sz="1900" dirty="0"/>
              <a:t>LOCALID</a:t>
            </a:r>
          </a:p>
          <a:p>
            <a:pPr>
              <a:lnSpc>
                <a:spcPct val="100000"/>
              </a:lnSpc>
              <a:spcBef>
                <a:spcPts val="0"/>
              </a:spcBef>
            </a:pPr>
            <a:r>
              <a:rPr lang="en-US" sz="1900" dirty="0"/>
              <a:t>FIRSTNAME</a:t>
            </a:r>
          </a:p>
          <a:p>
            <a:pPr>
              <a:lnSpc>
                <a:spcPct val="100000"/>
              </a:lnSpc>
              <a:spcBef>
                <a:spcPts val="0"/>
              </a:spcBef>
            </a:pPr>
            <a:r>
              <a:rPr lang="en-US" sz="1900" dirty="0"/>
              <a:t>LASTNAME</a:t>
            </a:r>
          </a:p>
          <a:p>
            <a:pPr>
              <a:lnSpc>
                <a:spcPct val="100000"/>
              </a:lnSpc>
              <a:spcBef>
                <a:spcPts val="0"/>
              </a:spcBef>
            </a:pPr>
            <a:r>
              <a:rPr lang="en-US" sz="1900" dirty="0"/>
              <a:t>MIDDLENAME</a:t>
            </a:r>
          </a:p>
          <a:p>
            <a:pPr>
              <a:lnSpc>
                <a:spcPct val="100000"/>
              </a:lnSpc>
              <a:spcBef>
                <a:spcPts val="0"/>
              </a:spcBef>
            </a:pPr>
            <a:r>
              <a:rPr lang="en-US" sz="1900" dirty="0"/>
              <a:t>GENDER</a:t>
            </a:r>
          </a:p>
          <a:p>
            <a:pPr>
              <a:lnSpc>
                <a:spcPct val="100000"/>
              </a:lnSpc>
              <a:spcBef>
                <a:spcPts val="0"/>
              </a:spcBef>
            </a:pPr>
            <a:r>
              <a:rPr lang="en-US" sz="1900" dirty="0"/>
              <a:t>DATEOFBIRTH</a:t>
            </a:r>
          </a:p>
          <a:p>
            <a:pPr>
              <a:lnSpc>
                <a:spcPct val="100000"/>
              </a:lnSpc>
              <a:spcBef>
                <a:spcPts val="0"/>
              </a:spcBef>
            </a:pPr>
            <a:r>
              <a:rPr lang="en-US" sz="1900" dirty="0"/>
              <a:t>RACE</a:t>
            </a:r>
          </a:p>
          <a:p>
            <a:pPr>
              <a:lnSpc>
                <a:spcPct val="100000"/>
              </a:lnSpc>
              <a:spcBef>
                <a:spcPts val="0"/>
              </a:spcBef>
            </a:pPr>
            <a:r>
              <a:rPr lang="en-US" sz="1900" dirty="0"/>
              <a:t>GRADE</a:t>
            </a:r>
          </a:p>
          <a:p>
            <a:pPr>
              <a:lnSpc>
                <a:spcPct val="100000"/>
              </a:lnSpc>
              <a:spcBef>
                <a:spcPts val="0"/>
              </a:spcBef>
            </a:pPr>
            <a:r>
              <a:rPr lang="en-US" sz="1900" dirty="0"/>
              <a:t>SURVEY</a:t>
            </a:r>
          </a:p>
          <a:p>
            <a:pPr>
              <a:lnSpc>
                <a:spcPct val="100000"/>
              </a:lnSpc>
              <a:spcBef>
                <a:spcPts val="0"/>
              </a:spcBef>
            </a:pPr>
            <a:r>
              <a:rPr lang="en-US" sz="1900" dirty="0"/>
              <a:t>DISTRICTID</a:t>
            </a:r>
          </a:p>
          <a:p>
            <a:pPr>
              <a:lnSpc>
                <a:spcPct val="100000"/>
              </a:lnSpc>
              <a:spcBef>
                <a:spcPts val="0"/>
              </a:spcBef>
            </a:pPr>
            <a:r>
              <a:rPr lang="en-US" sz="1900" dirty="0"/>
              <a:t>SCHOOLID</a:t>
            </a:r>
          </a:p>
          <a:p>
            <a:pPr>
              <a:lnSpc>
                <a:spcPct val="100000"/>
              </a:lnSpc>
              <a:spcBef>
                <a:spcPts val="0"/>
              </a:spcBef>
            </a:pPr>
            <a:r>
              <a:rPr lang="en-US" sz="1900" dirty="0"/>
              <a:t>SCHOOLNAME</a:t>
            </a:r>
          </a:p>
          <a:p>
            <a:pPr>
              <a:lnSpc>
                <a:spcPct val="100000"/>
              </a:lnSpc>
              <a:spcBef>
                <a:spcPts val="0"/>
              </a:spcBef>
            </a:pPr>
            <a:r>
              <a:rPr lang="en-US" sz="1900" dirty="0"/>
              <a:t>TERM</a:t>
            </a:r>
          </a:p>
          <a:p>
            <a:pPr>
              <a:lnSpc>
                <a:spcPct val="100000"/>
              </a:lnSpc>
              <a:spcBef>
                <a:spcPts val="0"/>
              </a:spcBef>
            </a:pPr>
            <a:r>
              <a:rPr lang="en-US" sz="1900" dirty="0"/>
              <a:t>SECTIONNUMBER</a:t>
            </a:r>
          </a:p>
          <a:p>
            <a:pPr>
              <a:lnSpc>
                <a:spcPct val="100000"/>
              </a:lnSpc>
              <a:spcBef>
                <a:spcPts val="0"/>
              </a:spcBef>
            </a:pPr>
            <a:r>
              <a:rPr lang="en-US" sz="1900" dirty="0"/>
              <a:t>PERIODBEGIN</a:t>
            </a:r>
          </a:p>
          <a:p>
            <a:pPr>
              <a:lnSpc>
                <a:spcPct val="100000"/>
              </a:lnSpc>
              <a:spcBef>
                <a:spcPts val="0"/>
              </a:spcBef>
            </a:pPr>
            <a:endParaRPr lang="en-US" sz="1800" dirty="0"/>
          </a:p>
          <a:p>
            <a:pPr>
              <a:lnSpc>
                <a:spcPct val="100000"/>
              </a:lnSpc>
              <a:spcBef>
                <a:spcPts val="0"/>
              </a:spcBef>
            </a:pPr>
            <a:endParaRPr lang="en-US" sz="2000" dirty="0"/>
          </a:p>
          <a:p>
            <a:pPr>
              <a:lnSpc>
                <a:spcPct val="100000"/>
              </a:lnSpc>
              <a:spcBef>
                <a:spcPts val="0"/>
              </a:spcBef>
            </a:pPr>
            <a:endParaRPr lang="en-US" sz="2000" dirty="0"/>
          </a:p>
          <a:p>
            <a:endParaRPr lang="en-US" dirty="0"/>
          </a:p>
        </p:txBody>
      </p:sp>
      <p:sp>
        <p:nvSpPr>
          <p:cNvPr id="4" name="Text Placeholder 3"/>
          <p:cNvSpPr>
            <a:spLocks noGrp="1"/>
          </p:cNvSpPr>
          <p:nvPr>
            <p:ph type="body" sz="quarter" idx="3"/>
          </p:nvPr>
        </p:nvSpPr>
        <p:spPr>
          <a:xfrm>
            <a:off x="4629150" y="833189"/>
            <a:ext cx="3887391" cy="647699"/>
          </a:xfrm>
        </p:spPr>
        <p:txBody>
          <a:bodyPr/>
          <a:lstStyle/>
          <a:p>
            <a:r>
              <a:rPr lang="en-US" dirty="0"/>
              <a:t>Definition</a:t>
            </a:r>
          </a:p>
        </p:txBody>
      </p:sp>
      <p:sp>
        <p:nvSpPr>
          <p:cNvPr id="5" name="Content Placeholder 4"/>
          <p:cNvSpPr>
            <a:spLocks noGrp="1"/>
          </p:cNvSpPr>
          <p:nvPr>
            <p:ph sz="quarter" idx="4"/>
          </p:nvPr>
        </p:nvSpPr>
        <p:spPr>
          <a:xfrm>
            <a:off x="4629150" y="1480887"/>
            <a:ext cx="3887391" cy="5060591"/>
          </a:xfrm>
        </p:spPr>
        <p:txBody>
          <a:bodyPr/>
          <a:lstStyle/>
          <a:p>
            <a:pPr>
              <a:lnSpc>
                <a:spcPct val="100000"/>
              </a:lnSpc>
              <a:spcBef>
                <a:spcPts val="0"/>
              </a:spcBef>
            </a:pPr>
            <a:r>
              <a:rPr lang="en-US" sz="1900" dirty="0"/>
              <a:t>Student id</a:t>
            </a:r>
          </a:p>
          <a:p>
            <a:pPr>
              <a:lnSpc>
                <a:spcPct val="100000"/>
              </a:lnSpc>
              <a:spcBef>
                <a:spcPts val="0"/>
              </a:spcBef>
            </a:pPr>
            <a:r>
              <a:rPr lang="en-US" sz="1900" dirty="0"/>
              <a:t>Alias student id</a:t>
            </a:r>
          </a:p>
          <a:p>
            <a:pPr>
              <a:lnSpc>
                <a:spcPct val="100000"/>
              </a:lnSpc>
              <a:spcBef>
                <a:spcPts val="0"/>
              </a:spcBef>
            </a:pPr>
            <a:r>
              <a:rPr lang="en-US" sz="1900" dirty="0"/>
              <a:t>Local student id</a:t>
            </a:r>
          </a:p>
          <a:p>
            <a:pPr>
              <a:lnSpc>
                <a:spcPct val="100000"/>
              </a:lnSpc>
              <a:spcBef>
                <a:spcPts val="0"/>
              </a:spcBef>
            </a:pPr>
            <a:r>
              <a:rPr lang="en-US" sz="1900" dirty="0"/>
              <a:t>Student’s first name</a:t>
            </a:r>
          </a:p>
          <a:p>
            <a:pPr>
              <a:lnSpc>
                <a:spcPct val="100000"/>
              </a:lnSpc>
              <a:spcBef>
                <a:spcPts val="0"/>
              </a:spcBef>
            </a:pPr>
            <a:r>
              <a:rPr lang="en-US" sz="1900" dirty="0"/>
              <a:t>Student’s last name</a:t>
            </a:r>
          </a:p>
          <a:p>
            <a:pPr>
              <a:lnSpc>
                <a:spcPct val="100000"/>
              </a:lnSpc>
              <a:spcBef>
                <a:spcPts val="0"/>
              </a:spcBef>
            </a:pPr>
            <a:r>
              <a:rPr lang="en-US" sz="1900" dirty="0"/>
              <a:t>Student’s middle name</a:t>
            </a:r>
          </a:p>
          <a:p>
            <a:pPr>
              <a:lnSpc>
                <a:spcPct val="100000"/>
              </a:lnSpc>
              <a:spcBef>
                <a:spcPts val="0"/>
              </a:spcBef>
            </a:pPr>
            <a:r>
              <a:rPr lang="en-US" sz="1900" dirty="0"/>
              <a:t>Student’s gender</a:t>
            </a:r>
          </a:p>
          <a:p>
            <a:pPr>
              <a:lnSpc>
                <a:spcPct val="100000"/>
              </a:lnSpc>
              <a:spcBef>
                <a:spcPts val="0"/>
              </a:spcBef>
            </a:pPr>
            <a:r>
              <a:rPr lang="en-US" sz="1900" dirty="0"/>
              <a:t>Students date of birth</a:t>
            </a:r>
          </a:p>
          <a:p>
            <a:pPr>
              <a:lnSpc>
                <a:spcPct val="100000"/>
              </a:lnSpc>
              <a:spcBef>
                <a:spcPts val="0"/>
              </a:spcBef>
            </a:pPr>
            <a:r>
              <a:rPr lang="en-US" sz="1900" dirty="0"/>
              <a:t>Student’s race</a:t>
            </a:r>
          </a:p>
          <a:p>
            <a:pPr>
              <a:lnSpc>
                <a:spcPct val="100000"/>
              </a:lnSpc>
              <a:spcBef>
                <a:spcPts val="0"/>
              </a:spcBef>
            </a:pPr>
            <a:r>
              <a:rPr lang="en-US" sz="1900" dirty="0"/>
              <a:t>Student’s grade</a:t>
            </a:r>
          </a:p>
          <a:p>
            <a:pPr>
              <a:lnSpc>
                <a:spcPct val="100000"/>
              </a:lnSpc>
              <a:spcBef>
                <a:spcPts val="0"/>
              </a:spcBef>
            </a:pPr>
            <a:r>
              <a:rPr lang="en-US" sz="1900" dirty="0"/>
              <a:t>Survey class information reported</a:t>
            </a:r>
          </a:p>
          <a:p>
            <a:pPr>
              <a:lnSpc>
                <a:spcPct val="100000"/>
              </a:lnSpc>
              <a:spcBef>
                <a:spcPts val="0"/>
              </a:spcBef>
            </a:pPr>
            <a:r>
              <a:rPr lang="en-US" sz="1900" dirty="0"/>
              <a:t>District number</a:t>
            </a:r>
          </a:p>
          <a:p>
            <a:pPr>
              <a:lnSpc>
                <a:spcPct val="100000"/>
              </a:lnSpc>
              <a:spcBef>
                <a:spcPts val="0"/>
              </a:spcBef>
            </a:pPr>
            <a:r>
              <a:rPr lang="en-US" sz="1900" dirty="0"/>
              <a:t>School number</a:t>
            </a:r>
          </a:p>
          <a:p>
            <a:pPr>
              <a:lnSpc>
                <a:spcPct val="100000"/>
              </a:lnSpc>
              <a:spcBef>
                <a:spcPts val="0"/>
              </a:spcBef>
            </a:pPr>
            <a:r>
              <a:rPr lang="en-US" sz="1900" dirty="0"/>
              <a:t>School name</a:t>
            </a:r>
          </a:p>
          <a:p>
            <a:pPr>
              <a:lnSpc>
                <a:spcPct val="100000"/>
              </a:lnSpc>
              <a:spcBef>
                <a:spcPts val="0"/>
              </a:spcBef>
            </a:pPr>
            <a:r>
              <a:rPr lang="en-US" sz="1900" dirty="0"/>
              <a:t>Term</a:t>
            </a:r>
          </a:p>
          <a:p>
            <a:pPr>
              <a:lnSpc>
                <a:spcPct val="100000"/>
              </a:lnSpc>
              <a:spcBef>
                <a:spcPts val="0"/>
              </a:spcBef>
            </a:pPr>
            <a:r>
              <a:rPr lang="en-US" sz="1900" dirty="0"/>
              <a:t>Section number</a:t>
            </a:r>
          </a:p>
          <a:p>
            <a:pPr>
              <a:lnSpc>
                <a:spcPct val="100000"/>
              </a:lnSpc>
              <a:spcBef>
                <a:spcPts val="0"/>
              </a:spcBef>
            </a:pPr>
            <a:r>
              <a:rPr lang="en-US" sz="1900" dirty="0"/>
              <a:t>Begin period</a:t>
            </a:r>
          </a:p>
        </p:txBody>
      </p:sp>
    </p:spTree>
    <p:extLst>
      <p:ext uri="{BB962C8B-B14F-4D97-AF65-F5344CB8AC3E}">
        <p14:creationId xmlns:p14="http://schemas.microsoft.com/office/powerpoint/2010/main" val="25447158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29842" y="903524"/>
            <a:ext cx="3359354" cy="647700"/>
          </a:xfrm>
        </p:spPr>
        <p:txBody>
          <a:bodyPr/>
          <a:lstStyle/>
          <a:p>
            <a:r>
              <a:rPr lang="en-US" sz="2300" dirty="0"/>
              <a:t>Variable (Survey 2-3 Files)</a:t>
            </a:r>
          </a:p>
        </p:txBody>
      </p:sp>
      <p:sp>
        <p:nvSpPr>
          <p:cNvPr id="3" name="Content Placeholder 2"/>
          <p:cNvSpPr>
            <a:spLocks noGrp="1"/>
          </p:cNvSpPr>
          <p:nvPr>
            <p:ph sz="half" idx="2"/>
          </p:nvPr>
        </p:nvSpPr>
        <p:spPr>
          <a:xfrm>
            <a:off x="629842" y="1551224"/>
            <a:ext cx="3359354" cy="4769189"/>
          </a:xfrm>
        </p:spPr>
        <p:txBody>
          <a:bodyPr/>
          <a:lstStyle/>
          <a:p>
            <a:pPr>
              <a:lnSpc>
                <a:spcPct val="100000"/>
              </a:lnSpc>
              <a:spcBef>
                <a:spcPts val="0"/>
              </a:spcBef>
            </a:pPr>
            <a:r>
              <a:rPr lang="en-US" sz="1900" dirty="0"/>
              <a:t>PERIODEND</a:t>
            </a:r>
          </a:p>
          <a:p>
            <a:pPr>
              <a:lnSpc>
                <a:spcPct val="100000"/>
              </a:lnSpc>
              <a:spcBef>
                <a:spcPts val="0"/>
              </a:spcBef>
            </a:pPr>
            <a:r>
              <a:rPr lang="en-US" sz="1900" dirty="0"/>
              <a:t>SCHEDULINGMETHOD</a:t>
            </a:r>
          </a:p>
          <a:p>
            <a:pPr>
              <a:lnSpc>
                <a:spcPct val="100000"/>
              </a:lnSpc>
              <a:spcBef>
                <a:spcPts val="0"/>
              </a:spcBef>
            </a:pPr>
            <a:r>
              <a:rPr lang="en-US" sz="1900" dirty="0"/>
              <a:t>COURSENUMBER</a:t>
            </a:r>
          </a:p>
          <a:p>
            <a:pPr>
              <a:lnSpc>
                <a:spcPct val="100000"/>
              </a:lnSpc>
              <a:spcBef>
                <a:spcPts val="0"/>
              </a:spcBef>
            </a:pPr>
            <a:r>
              <a:rPr lang="en-US" sz="1900" dirty="0"/>
              <a:t>COURSENAME</a:t>
            </a:r>
          </a:p>
          <a:p>
            <a:pPr>
              <a:lnSpc>
                <a:spcPct val="100000"/>
              </a:lnSpc>
              <a:spcBef>
                <a:spcPts val="0"/>
              </a:spcBef>
            </a:pPr>
            <a:r>
              <a:rPr lang="en-US" sz="1900" dirty="0"/>
              <a:t>COURSETYPE</a:t>
            </a:r>
          </a:p>
          <a:p>
            <a:pPr>
              <a:lnSpc>
                <a:spcPct val="100000"/>
              </a:lnSpc>
              <a:spcBef>
                <a:spcPts val="0"/>
              </a:spcBef>
            </a:pPr>
            <a:r>
              <a:rPr lang="en-US" sz="1900" dirty="0"/>
              <a:t>SCHEDULINGMETHODDESC</a:t>
            </a:r>
          </a:p>
          <a:p>
            <a:pPr>
              <a:lnSpc>
                <a:spcPct val="100000"/>
              </a:lnSpc>
              <a:spcBef>
                <a:spcPts val="0"/>
              </a:spcBef>
            </a:pPr>
            <a:r>
              <a:rPr lang="en-US" sz="1900" dirty="0"/>
              <a:t>TEACHERSSN</a:t>
            </a:r>
          </a:p>
          <a:p>
            <a:pPr>
              <a:lnSpc>
                <a:spcPct val="100000"/>
              </a:lnSpc>
              <a:spcBef>
                <a:spcPts val="0"/>
              </a:spcBef>
            </a:pPr>
            <a:r>
              <a:rPr lang="en-US" sz="1900" dirty="0"/>
              <a:t>STAFFIDLOCAL</a:t>
            </a:r>
          </a:p>
          <a:p>
            <a:pPr>
              <a:lnSpc>
                <a:spcPct val="100000"/>
              </a:lnSpc>
              <a:spcBef>
                <a:spcPts val="0"/>
              </a:spcBef>
            </a:pPr>
            <a:r>
              <a:rPr lang="en-US" sz="1900" dirty="0"/>
              <a:t>TEACHERFIRSTNAME</a:t>
            </a:r>
          </a:p>
          <a:p>
            <a:pPr>
              <a:lnSpc>
                <a:spcPct val="100000"/>
              </a:lnSpc>
              <a:spcBef>
                <a:spcPts val="0"/>
              </a:spcBef>
            </a:pPr>
            <a:r>
              <a:rPr lang="en-US" sz="1900" dirty="0"/>
              <a:t>TEACHERLASTNAME</a:t>
            </a:r>
          </a:p>
          <a:p>
            <a:pPr>
              <a:lnSpc>
                <a:spcPct val="100000"/>
              </a:lnSpc>
              <a:spcBef>
                <a:spcPts val="0"/>
              </a:spcBef>
            </a:pPr>
            <a:r>
              <a:rPr lang="en-US" sz="1900" dirty="0"/>
              <a:t>TEACHERMIDDLE</a:t>
            </a:r>
          </a:p>
          <a:p>
            <a:pPr>
              <a:lnSpc>
                <a:spcPct val="100000"/>
              </a:lnSpc>
              <a:spcBef>
                <a:spcPts val="0"/>
              </a:spcBef>
            </a:pPr>
            <a:r>
              <a:rPr lang="en-US" sz="1900" dirty="0"/>
              <a:t>SCHOOL_FULL_YEAR</a:t>
            </a:r>
          </a:p>
          <a:p>
            <a:pPr>
              <a:lnSpc>
                <a:spcPct val="100000"/>
              </a:lnSpc>
              <a:spcBef>
                <a:spcPts val="0"/>
              </a:spcBef>
            </a:pPr>
            <a:r>
              <a:rPr lang="en-US" sz="1900" dirty="0"/>
              <a:t>DISTRICT_FULL_YEAR</a:t>
            </a:r>
          </a:p>
          <a:p>
            <a:pPr>
              <a:lnSpc>
                <a:spcPct val="100000"/>
              </a:lnSpc>
              <a:spcBef>
                <a:spcPts val="0"/>
              </a:spcBef>
            </a:pPr>
            <a:r>
              <a:rPr lang="en-US" sz="1900" dirty="0"/>
              <a:t>REQUEST_MATCH</a:t>
            </a:r>
          </a:p>
          <a:p>
            <a:pPr>
              <a:lnSpc>
                <a:spcPct val="100000"/>
              </a:lnSpc>
              <a:spcBef>
                <a:spcPts val="0"/>
              </a:spcBef>
            </a:pPr>
            <a:r>
              <a:rPr lang="en-US" sz="1900" dirty="0"/>
              <a:t>INCLUDE_IN_VAM_ORG</a:t>
            </a:r>
          </a:p>
          <a:p>
            <a:pPr>
              <a:lnSpc>
                <a:spcPct val="100000"/>
              </a:lnSpc>
              <a:spcBef>
                <a:spcPts val="0"/>
              </a:spcBef>
            </a:pPr>
            <a:r>
              <a:rPr lang="en-US" sz="1900" dirty="0"/>
              <a:t>INCLUDE_IN_VAM_EDIT</a:t>
            </a:r>
          </a:p>
          <a:p>
            <a:endParaRPr lang="en-US" dirty="0"/>
          </a:p>
        </p:txBody>
      </p:sp>
      <p:sp>
        <p:nvSpPr>
          <p:cNvPr id="4" name="Text Placeholder 3"/>
          <p:cNvSpPr>
            <a:spLocks noGrp="1"/>
          </p:cNvSpPr>
          <p:nvPr>
            <p:ph type="body" sz="quarter" idx="3"/>
          </p:nvPr>
        </p:nvSpPr>
        <p:spPr>
          <a:xfrm>
            <a:off x="4089679" y="903525"/>
            <a:ext cx="4752870" cy="647699"/>
          </a:xfrm>
        </p:spPr>
        <p:txBody>
          <a:bodyPr/>
          <a:lstStyle/>
          <a:p>
            <a:r>
              <a:rPr lang="en-US" sz="2300" dirty="0"/>
              <a:t>Definition</a:t>
            </a:r>
          </a:p>
        </p:txBody>
      </p:sp>
      <p:sp>
        <p:nvSpPr>
          <p:cNvPr id="5" name="Content Placeholder 4"/>
          <p:cNvSpPr>
            <a:spLocks noGrp="1"/>
          </p:cNvSpPr>
          <p:nvPr>
            <p:ph sz="quarter" idx="4"/>
          </p:nvPr>
        </p:nvSpPr>
        <p:spPr>
          <a:xfrm>
            <a:off x="4089679" y="1551223"/>
            <a:ext cx="4752870" cy="4769189"/>
          </a:xfrm>
        </p:spPr>
        <p:txBody>
          <a:bodyPr/>
          <a:lstStyle/>
          <a:p>
            <a:pPr>
              <a:lnSpc>
                <a:spcPct val="100000"/>
              </a:lnSpc>
              <a:spcBef>
                <a:spcPts val="0"/>
              </a:spcBef>
            </a:pPr>
            <a:r>
              <a:rPr lang="en-US" sz="1900" dirty="0"/>
              <a:t>End period</a:t>
            </a:r>
          </a:p>
          <a:p>
            <a:pPr>
              <a:lnSpc>
                <a:spcPct val="100000"/>
              </a:lnSpc>
              <a:spcBef>
                <a:spcPts val="0"/>
              </a:spcBef>
            </a:pPr>
            <a:r>
              <a:rPr lang="en-US" sz="1900" dirty="0"/>
              <a:t>Scheduling method</a:t>
            </a:r>
          </a:p>
          <a:p>
            <a:pPr>
              <a:lnSpc>
                <a:spcPct val="100000"/>
              </a:lnSpc>
              <a:spcBef>
                <a:spcPts val="0"/>
              </a:spcBef>
            </a:pPr>
            <a:r>
              <a:rPr lang="en-US" sz="1900" dirty="0"/>
              <a:t>Course number</a:t>
            </a:r>
          </a:p>
          <a:p>
            <a:pPr>
              <a:lnSpc>
                <a:spcPct val="100000"/>
              </a:lnSpc>
              <a:spcBef>
                <a:spcPts val="0"/>
              </a:spcBef>
            </a:pPr>
            <a:r>
              <a:rPr lang="en-US" sz="1900" dirty="0"/>
              <a:t>Course name</a:t>
            </a:r>
          </a:p>
          <a:p>
            <a:pPr>
              <a:lnSpc>
                <a:spcPct val="100000"/>
              </a:lnSpc>
              <a:spcBef>
                <a:spcPts val="0"/>
              </a:spcBef>
            </a:pPr>
            <a:r>
              <a:rPr lang="en-US" sz="1900" dirty="0"/>
              <a:t>Course type (postsecondary vs not)</a:t>
            </a:r>
          </a:p>
          <a:p>
            <a:pPr>
              <a:lnSpc>
                <a:spcPct val="100000"/>
              </a:lnSpc>
              <a:spcBef>
                <a:spcPts val="0"/>
              </a:spcBef>
            </a:pPr>
            <a:r>
              <a:rPr lang="en-US" sz="1900" dirty="0"/>
              <a:t>Scheduling method description</a:t>
            </a:r>
          </a:p>
          <a:p>
            <a:pPr>
              <a:lnSpc>
                <a:spcPct val="100000"/>
              </a:lnSpc>
              <a:spcBef>
                <a:spcPts val="0"/>
              </a:spcBef>
            </a:pPr>
            <a:r>
              <a:rPr lang="en-US" sz="1900" dirty="0"/>
              <a:t>Teacher id</a:t>
            </a:r>
          </a:p>
          <a:p>
            <a:pPr>
              <a:lnSpc>
                <a:spcPct val="100000"/>
              </a:lnSpc>
              <a:spcBef>
                <a:spcPts val="0"/>
              </a:spcBef>
            </a:pPr>
            <a:r>
              <a:rPr lang="en-US" sz="1900" dirty="0"/>
              <a:t>Local teacher id</a:t>
            </a:r>
          </a:p>
          <a:p>
            <a:pPr>
              <a:lnSpc>
                <a:spcPct val="100000"/>
              </a:lnSpc>
              <a:spcBef>
                <a:spcPts val="0"/>
              </a:spcBef>
            </a:pPr>
            <a:r>
              <a:rPr lang="en-US" sz="1900" dirty="0"/>
              <a:t>Teacher first name</a:t>
            </a:r>
          </a:p>
          <a:p>
            <a:pPr>
              <a:lnSpc>
                <a:spcPct val="100000"/>
              </a:lnSpc>
              <a:spcBef>
                <a:spcPts val="0"/>
              </a:spcBef>
            </a:pPr>
            <a:r>
              <a:rPr lang="en-US" sz="1900" dirty="0"/>
              <a:t>Teacher last name</a:t>
            </a:r>
          </a:p>
          <a:p>
            <a:pPr>
              <a:lnSpc>
                <a:spcPct val="100000"/>
              </a:lnSpc>
              <a:spcBef>
                <a:spcPts val="0"/>
              </a:spcBef>
            </a:pPr>
            <a:r>
              <a:rPr lang="en-US" sz="1900" dirty="0"/>
              <a:t>Teacher middle name</a:t>
            </a:r>
          </a:p>
          <a:p>
            <a:pPr>
              <a:lnSpc>
                <a:spcPct val="100000"/>
              </a:lnSpc>
              <a:spcBef>
                <a:spcPts val="0"/>
              </a:spcBef>
            </a:pPr>
            <a:r>
              <a:rPr lang="en-US" sz="1900" dirty="0"/>
              <a:t>Student in school for both surveys (Y/N)</a:t>
            </a:r>
          </a:p>
          <a:p>
            <a:pPr>
              <a:lnSpc>
                <a:spcPct val="100000"/>
              </a:lnSpc>
              <a:spcBef>
                <a:spcPts val="0"/>
              </a:spcBef>
            </a:pPr>
            <a:r>
              <a:rPr lang="en-US" sz="1900" dirty="0"/>
              <a:t>Student in district for both surveys (Y/N)</a:t>
            </a:r>
          </a:p>
          <a:p>
            <a:pPr>
              <a:lnSpc>
                <a:spcPct val="100000"/>
              </a:lnSpc>
              <a:spcBef>
                <a:spcPts val="0"/>
              </a:spcBef>
            </a:pPr>
            <a:r>
              <a:rPr lang="en-US" sz="1900" dirty="0"/>
              <a:t>District requested match for school (Y/N)</a:t>
            </a:r>
          </a:p>
          <a:p>
            <a:pPr>
              <a:lnSpc>
                <a:spcPct val="100000"/>
              </a:lnSpc>
              <a:spcBef>
                <a:spcPts val="0"/>
              </a:spcBef>
            </a:pPr>
            <a:r>
              <a:rPr lang="en-US" sz="1900" dirty="0"/>
              <a:t>Record included in VAM score (Y/N)</a:t>
            </a:r>
          </a:p>
          <a:p>
            <a:pPr>
              <a:lnSpc>
                <a:spcPct val="100000"/>
              </a:lnSpc>
              <a:spcBef>
                <a:spcPts val="0"/>
              </a:spcBef>
            </a:pPr>
            <a:r>
              <a:rPr lang="en-US" sz="1900" dirty="0"/>
              <a:t>Record should be included in VAM (Y/N)</a:t>
            </a:r>
          </a:p>
          <a:p>
            <a:pPr>
              <a:lnSpc>
                <a:spcPct val="100000"/>
              </a:lnSpc>
              <a:spcBef>
                <a:spcPts val="0"/>
              </a:spcBef>
            </a:pPr>
            <a:endParaRPr lang="en-US" sz="1900" dirty="0"/>
          </a:p>
        </p:txBody>
      </p:sp>
    </p:spTree>
    <p:extLst>
      <p:ext uri="{BB962C8B-B14F-4D97-AF65-F5344CB8AC3E}">
        <p14:creationId xmlns:p14="http://schemas.microsoft.com/office/powerpoint/2010/main" val="31180410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2-3 Match </a:t>
            </a:r>
          </a:p>
        </p:txBody>
      </p:sp>
      <p:sp>
        <p:nvSpPr>
          <p:cNvPr id="3" name="Content Placeholder 2"/>
          <p:cNvSpPr>
            <a:spLocks noGrp="1"/>
          </p:cNvSpPr>
          <p:nvPr>
            <p:ph idx="1"/>
          </p:nvPr>
        </p:nvSpPr>
        <p:spPr/>
        <p:txBody>
          <a:bodyPr/>
          <a:lstStyle/>
          <a:p>
            <a:pPr marL="342900" marR="0" lvl="0" indent="-342900">
              <a:spcBef>
                <a:spcPts val="0"/>
              </a:spcBef>
              <a:spcAft>
                <a:spcPts val="0"/>
              </a:spcAft>
              <a:buFont typeface="Symbol"/>
              <a:buChar char=""/>
            </a:pPr>
            <a:r>
              <a:rPr lang="en-US" dirty="0">
                <a:cs typeface="Arial" panose="020B0604020202020204" pitchFamily="34" charset="0"/>
              </a:rPr>
              <a:t>Districts verify Survey 2/3 requests were applied correctly </a:t>
            </a:r>
            <a:r>
              <a:rPr lang="en-US" dirty="0">
                <a:solidFill>
                  <a:srgbClr val="FF0000"/>
                </a:solidFill>
                <a:cs typeface="Arial" panose="020B0604020202020204" pitchFamily="34" charset="0"/>
              </a:rPr>
              <a:t> </a:t>
            </a:r>
          </a:p>
          <a:p>
            <a:pPr marL="342900" marR="0" lvl="0" indent="-342900">
              <a:spcBef>
                <a:spcPts val="0"/>
              </a:spcBef>
              <a:spcAft>
                <a:spcPts val="0"/>
              </a:spcAft>
              <a:buFont typeface="Symbol"/>
              <a:buChar char=""/>
            </a:pPr>
            <a:r>
              <a:rPr lang="en-US" dirty="0">
                <a:cs typeface="Arial" panose="020B0604020202020204" pitchFamily="34" charset="0"/>
              </a:rPr>
              <a:t>If edits are needed, districts make these changes and repost edited files to </a:t>
            </a:r>
            <a:r>
              <a:rPr lang="en-US" dirty="0" err="1">
                <a:cs typeface="Arial" panose="020B0604020202020204" pitchFamily="34" charset="0"/>
              </a:rPr>
              <a:t>Sharefile</a:t>
            </a:r>
            <a:endParaRPr lang="en-US" dirty="0">
              <a:cs typeface="Arial" panose="020B0604020202020204" pitchFamily="34" charset="0"/>
            </a:endParaRPr>
          </a:p>
          <a:p>
            <a:pPr marL="342900" marR="0" lvl="0" indent="-342900">
              <a:spcBef>
                <a:spcPts val="0"/>
              </a:spcBef>
              <a:spcAft>
                <a:spcPts val="0"/>
              </a:spcAft>
              <a:buFont typeface="Symbol"/>
              <a:buChar char=""/>
            </a:pPr>
            <a:r>
              <a:rPr lang="en-US" dirty="0">
                <a:cs typeface="Arial" panose="020B0604020202020204" pitchFamily="34" charset="0"/>
              </a:rPr>
              <a:t>District accountability contact in </a:t>
            </a:r>
            <a:r>
              <a:rPr lang="en-US" u="sng" dirty="0">
                <a:cs typeface="Arial" panose="020B0604020202020204" pitchFamily="34" charset="0"/>
              </a:rPr>
              <a:t>every</a:t>
            </a:r>
            <a:r>
              <a:rPr lang="en-US" dirty="0">
                <a:cs typeface="Arial" panose="020B0604020202020204" pitchFamily="34" charset="0"/>
              </a:rPr>
              <a:t> district replies to FLDOE that files were compiled accurately or that all necessary edits have been made and returned to FLDOE by </a:t>
            </a:r>
            <a:r>
              <a:rPr lang="en-US" b="1" i="1" u="sng" dirty="0">
                <a:cs typeface="Arial" panose="020B0604020202020204" pitchFamily="34" charset="0"/>
              </a:rPr>
              <a:t>June 7, 2019</a:t>
            </a:r>
            <a:r>
              <a:rPr lang="en-US" dirty="0">
                <a:cs typeface="Arial" panose="020B0604020202020204" pitchFamily="34" charset="0"/>
              </a:rPr>
              <a:t> </a:t>
            </a:r>
            <a:r>
              <a:rPr lang="en-US" dirty="0">
                <a:solidFill>
                  <a:srgbClr val="FF0000"/>
                </a:solidFill>
                <a:cs typeface="Arial" panose="020B0604020202020204" pitchFamily="34" charset="0"/>
              </a:rPr>
              <a:t> </a:t>
            </a:r>
          </a:p>
          <a:p>
            <a:endParaRPr lang="en-US" dirty="0"/>
          </a:p>
        </p:txBody>
      </p:sp>
    </p:spTree>
    <p:extLst>
      <p:ext uri="{BB962C8B-B14F-4D97-AF65-F5344CB8AC3E}">
        <p14:creationId xmlns:p14="http://schemas.microsoft.com/office/powerpoint/2010/main" val="40929792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54686246"/>
              </p:ext>
            </p:extLst>
          </p:nvPr>
        </p:nvGraphicFramePr>
        <p:xfrm>
          <a:off x="402400" y="1472541"/>
          <a:ext cx="8249920" cy="5045311"/>
        </p:xfrm>
        <a:graphic>
          <a:graphicData uri="http://schemas.openxmlformats.org/drawingml/2006/table">
            <a:tbl>
              <a:tblPr firstRow="1" firstCol="1" bandRow="1">
                <a:tableStyleId>{5C22544A-7EE6-4342-B048-85BDC9FD1C3A}</a:tableStyleId>
              </a:tblPr>
              <a:tblGrid>
                <a:gridCol w="1019175">
                  <a:extLst>
                    <a:ext uri="{9D8B030D-6E8A-4147-A177-3AD203B41FA5}">
                      <a16:colId xmlns="" xmlns:a16="http://schemas.microsoft.com/office/drawing/2014/main" val="20000"/>
                    </a:ext>
                  </a:extLst>
                </a:gridCol>
                <a:gridCol w="7230745">
                  <a:extLst>
                    <a:ext uri="{9D8B030D-6E8A-4147-A177-3AD203B41FA5}">
                      <a16:colId xmlns="" xmlns:a16="http://schemas.microsoft.com/office/drawing/2014/main" val="20001"/>
                    </a:ext>
                  </a:extLst>
                </a:gridCol>
              </a:tblGrid>
              <a:tr h="342878">
                <a:tc>
                  <a:txBody>
                    <a:bodyPr/>
                    <a:lstStyle/>
                    <a:p>
                      <a:pPr marL="0" marR="0">
                        <a:spcBef>
                          <a:spcPts val="600"/>
                        </a:spcBef>
                        <a:spcAft>
                          <a:spcPts val="600"/>
                        </a:spcAft>
                      </a:pPr>
                      <a:r>
                        <a:rPr lang="en-US" sz="1800" b="1" dirty="0">
                          <a:effectLst/>
                          <a:latin typeface="+mn-lt"/>
                          <a:ea typeface="+mn-ea"/>
                        </a:rPr>
                        <a:t>Month</a:t>
                      </a:r>
                      <a:endParaRPr lang="en-US" sz="1800" b="1" dirty="0">
                        <a:effectLst/>
                        <a:latin typeface="+mn-lt"/>
                        <a:ea typeface="Calibri"/>
                      </a:endParaRPr>
                    </a:p>
                  </a:txBody>
                  <a:tcPr marL="60918" marR="60918" marT="0" marB="0" anchor="ctr"/>
                </a:tc>
                <a:tc>
                  <a:txBody>
                    <a:bodyPr/>
                    <a:lstStyle/>
                    <a:p>
                      <a:pPr marL="0" marR="0" algn="ctr">
                        <a:spcBef>
                          <a:spcPts val="600"/>
                        </a:spcBef>
                        <a:spcAft>
                          <a:spcPts val="600"/>
                        </a:spcAft>
                      </a:pPr>
                      <a:r>
                        <a:rPr lang="en-US" sz="1800" b="1" dirty="0">
                          <a:effectLst/>
                          <a:latin typeface="+mn-lt"/>
                        </a:rPr>
                        <a:t>Activity</a:t>
                      </a:r>
                      <a:endParaRPr lang="en-US" sz="1800" b="1" dirty="0">
                        <a:effectLst/>
                        <a:latin typeface="+mn-lt"/>
                        <a:ea typeface="Calibri"/>
                      </a:endParaRPr>
                    </a:p>
                  </a:txBody>
                  <a:tcPr marL="60918" marR="60918" marT="0" marB="0" anchor="ctr"/>
                </a:tc>
                <a:extLst>
                  <a:ext uri="{0D108BD9-81ED-4DB2-BD59-A6C34878D82A}">
                    <a16:rowId xmlns="" xmlns:a16="http://schemas.microsoft.com/office/drawing/2014/main" val="10000"/>
                  </a:ext>
                </a:extLst>
              </a:tr>
              <a:tr h="740852">
                <a:tc>
                  <a:txBody>
                    <a:bodyPr/>
                    <a:lstStyle/>
                    <a:p>
                      <a:pPr marL="0" marR="0">
                        <a:spcBef>
                          <a:spcPts val="0"/>
                        </a:spcBef>
                        <a:spcAft>
                          <a:spcPts val="0"/>
                        </a:spcAft>
                      </a:pPr>
                      <a:r>
                        <a:rPr lang="en-US" sz="1500" dirty="0">
                          <a:effectLst/>
                          <a:latin typeface="+mn-lt"/>
                          <a:ea typeface="Calibri"/>
                          <a:cs typeface="Arial" panose="020B0604020202020204" pitchFamily="34" charset="0"/>
                        </a:rPr>
                        <a:t>December</a:t>
                      </a:r>
                    </a:p>
                  </a:txBody>
                  <a:tcPr marL="64008" marR="64008" marT="0" marB="0" anchor="ctr"/>
                </a:tc>
                <a:tc>
                  <a:txBody>
                    <a:bodyPr/>
                    <a:lstStyle/>
                    <a:p>
                      <a:pPr marL="342900" marR="0" lvl="0" indent="-342900">
                        <a:spcBef>
                          <a:spcPts val="0"/>
                        </a:spcBef>
                        <a:spcAft>
                          <a:spcPts val="0"/>
                        </a:spcAft>
                        <a:buFont typeface="Symbol" panose="05050102010706020507" pitchFamily="18" charset="2"/>
                        <a:buChar char=""/>
                      </a:pPr>
                      <a:r>
                        <a:rPr lang="en-US" sz="1500" dirty="0">
                          <a:effectLst/>
                          <a:latin typeface="+mn-lt"/>
                          <a:ea typeface="Calibri" panose="020F0502020204030204" pitchFamily="34" charset="0"/>
                          <a:cs typeface="Arial" panose="020B0604020202020204" pitchFamily="34" charset="0"/>
                        </a:rPr>
                        <a:t>Amendment</a:t>
                      </a:r>
                      <a:r>
                        <a:rPr lang="en-US" sz="1500" baseline="0" dirty="0">
                          <a:effectLst/>
                          <a:latin typeface="+mn-lt"/>
                          <a:ea typeface="Calibri" panose="020F0502020204030204" pitchFamily="34" charset="0"/>
                          <a:cs typeface="Arial" panose="020B0604020202020204" pitchFamily="34" charset="0"/>
                        </a:rPr>
                        <a:t> window closes for Survey 2 data; data is final (December 15, 2018)</a:t>
                      </a:r>
                      <a:endParaRPr lang="en-US" sz="15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1"/>
                  </a:ext>
                </a:extLst>
              </a:tr>
              <a:tr h="740852">
                <a:tc>
                  <a:txBody>
                    <a:bodyPr/>
                    <a:lstStyle/>
                    <a:p>
                      <a:pPr marL="0" marR="0">
                        <a:spcBef>
                          <a:spcPts val="0"/>
                        </a:spcBef>
                        <a:spcAft>
                          <a:spcPts val="0"/>
                        </a:spcAft>
                      </a:pPr>
                      <a:r>
                        <a:rPr lang="en-US" sz="1500" dirty="0">
                          <a:effectLst/>
                          <a:latin typeface="+mn-lt"/>
                          <a:ea typeface="Calibri"/>
                          <a:cs typeface="Arial" panose="020B0604020202020204" pitchFamily="34" charset="0"/>
                        </a:rPr>
                        <a:t>January</a:t>
                      </a:r>
                    </a:p>
                  </a:txBody>
                  <a:tcPr marL="64008" marR="64008" marT="0" marB="0" anchor="ctr"/>
                </a:tc>
                <a:tc>
                  <a:txBody>
                    <a:bodyPr/>
                    <a:lstStyle/>
                    <a:p>
                      <a:pPr marL="342900" marR="0" lvl="0" indent="-342900">
                        <a:spcBef>
                          <a:spcPts val="0"/>
                        </a:spcBef>
                        <a:spcAft>
                          <a:spcPts val="0"/>
                        </a:spcAft>
                        <a:buFont typeface="Symbol" panose="05050102010706020507" pitchFamily="18" charset="2"/>
                        <a:buChar char=""/>
                      </a:pPr>
                      <a:r>
                        <a:rPr lang="en-US" sz="1500" dirty="0">
                          <a:effectLst/>
                          <a:latin typeface="+mn-lt"/>
                          <a:ea typeface="Calibri" panose="020F0502020204030204" pitchFamily="34" charset="0"/>
                          <a:cs typeface="Arial" panose="020B0604020202020204" pitchFamily="34" charset="0"/>
                        </a:rPr>
                        <a:t>Fall </a:t>
                      </a:r>
                      <a:r>
                        <a:rPr lang="en-US" sz="1500" baseline="0" dirty="0">
                          <a:effectLst/>
                          <a:latin typeface="+mn-lt"/>
                          <a:ea typeface="Calibri" panose="020F0502020204030204" pitchFamily="34" charset="0"/>
                          <a:cs typeface="Arial" panose="020B0604020202020204" pitchFamily="34" charset="0"/>
                        </a:rPr>
                        <a:t>Survey 2 RVT Opens (January 7, 2019)</a:t>
                      </a:r>
                      <a:endParaRPr lang="en-US" sz="15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2"/>
                  </a:ext>
                </a:extLst>
              </a:tr>
              <a:tr h="740852">
                <a:tc>
                  <a:txBody>
                    <a:bodyPr/>
                    <a:lstStyle/>
                    <a:p>
                      <a:pPr marL="0" marR="0">
                        <a:spcBef>
                          <a:spcPts val="0"/>
                        </a:spcBef>
                        <a:spcAft>
                          <a:spcPts val="0"/>
                        </a:spcAft>
                      </a:pPr>
                      <a:r>
                        <a:rPr lang="en-US" sz="1500" dirty="0">
                          <a:effectLst/>
                          <a:latin typeface="+mn-lt"/>
                          <a:ea typeface="Calibri"/>
                          <a:cs typeface="Arial" panose="020B0604020202020204" pitchFamily="34" charset="0"/>
                        </a:rPr>
                        <a:t>February</a:t>
                      </a:r>
                    </a:p>
                  </a:txBody>
                  <a:tcPr marL="64008" marR="64008" marT="0" marB="0" anchor="ctr"/>
                </a:tc>
                <a:tc>
                  <a:txBody>
                    <a:bodyPr/>
                    <a:lstStyle/>
                    <a:p>
                      <a:pPr marL="342900" marR="0" lvl="0" indent="-342900">
                        <a:spcBef>
                          <a:spcPts val="0"/>
                        </a:spcBef>
                        <a:spcAft>
                          <a:spcPts val="0"/>
                        </a:spcAft>
                        <a:buFont typeface="Symbol"/>
                        <a:buChar char=""/>
                      </a:pPr>
                      <a:r>
                        <a:rPr lang="en-US" sz="1500" dirty="0">
                          <a:effectLst/>
                          <a:latin typeface="+mn-lt"/>
                          <a:ea typeface="Calibri"/>
                          <a:cs typeface="Arial" panose="020B0604020202020204" pitchFamily="34" charset="0"/>
                        </a:rPr>
                        <a:t>Fall Survey 2</a:t>
                      </a:r>
                      <a:r>
                        <a:rPr lang="en-US" sz="1500" baseline="0" dirty="0">
                          <a:effectLst/>
                          <a:latin typeface="+mn-lt"/>
                          <a:ea typeface="Calibri"/>
                          <a:cs typeface="Arial" panose="020B0604020202020204" pitchFamily="34" charset="0"/>
                        </a:rPr>
                        <a:t> RVT is open</a:t>
                      </a:r>
                      <a:endParaRPr lang="en-US" sz="1500" dirty="0">
                        <a:effectLst/>
                        <a:latin typeface="+mn-lt"/>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3"/>
                  </a:ext>
                </a:extLst>
              </a:tr>
              <a:tr h="1015506">
                <a:tc>
                  <a:txBody>
                    <a:bodyPr/>
                    <a:lstStyle/>
                    <a:p>
                      <a:pPr marL="0" marR="0">
                        <a:spcBef>
                          <a:spcPts val="0"/>
                        </a:spcBef>
                        <a:spcAft>
                          <a:spcPts val="0"/>
                        </a:spcAft>
                      </a:pPr>
                      <a:r>
                        <a:rPr lang="en-US" sz="1500" dirty="0">
                          <a:effectLst/>
                          <a:latin typeface="+mn-lt"/>
                          <a:ea typeface="Calibri"/>
                          <a:cs typeface="Arial" panose="020B0604020202020204" pitchFamily="34" charset="0"/>
                        </a:rPr>
                        <a:t>March</a:t>
                      </a:r>
                    </a:p>
                  </a:txBody>
                  <a:tcPr marL="64008" marR="6400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Fall Survey 2 RVT closes (March 1, 2019)</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Spring Survey 3 RVT open</a:t>
                      </a:r>
                      <a:r>
                        <a:rPr lang="en-US" sz="1500" baseline="0" dirty="0">
                          <a:effectLst/>
                          <a:latin typeface="+mn-lt"/>
                          <a:cs typeface="Arial" panose="020B0604020202020204" pitchFamily="34" charset="0"/>
                        </a:rPr>
                        <a:t> (March 25, 2019)</a:t>
                      </a:r>
                      <a:endParaRPr lang="en-US" sz="1500" dirty="0">
                        <a:effectLst/>
                        <a:latin typeface="+mn-lt"/>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4"/>
                  </a:ext>
                </a:extLst>
              </a:tr>
              <a:tr h="1464371">
                <a:tc>
                  <a:txBody>
                    <a:bodyPr/>
                    <a:lstStyle/>
                    <a:p>
                      <a:pPr marL="0" marR="0">
                        <a:spcBef>
                          <a:spcPts val="0"/>
                        </a:spcBef>
                        <a:spcAft>
                          <a:spcPts val="0"/>
                        </a:spcAft>
                      </a:pPr>
                      <a:r>
                        <a:rPr lang="en-US" sz="1500" dirty="0">
                          <a:effectLst/>
                          <a:latin typeface="+mn-lt"/>
                          <a:ea typeface="Calibri"/>
                          <a:cs typeface="Arial" panose="020B0604020202020204" pitchFamily="34" charset="0"/>
                        </a:rPr>
                        <a:t>April</a:t>
                      </a:r>
                    </a:p>
                  </a:txBody>
                  <a:tcPr marL="64008" marR="6400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Survey 2/3 match request list files from prior year posted to ShareFile for districts to update</a:t>
                      </a:r>
                      <a:endParaRPr lang="en-US" sz="1500" kern="1200" dirty="0">
                        <a:solidFill>
                          <a:schemeClr val="dk1"/>
                        </a:solidFill>
                        <a:effectLst/>
                        <a:latin typeface="+mn-lt"/>
                        <a:ea typeface="+mn-ea"/>
                        <a:cs typeface="Arial" panose="020B0604020202020204" pitchFamily="34" charset="0"/>
                      </a:endParaRPr>
                    </a:p>
                    <a:p>
                      <a:pPr marL="342900" marR="0" lvl="0" indent="-342900">
                        <a:spcBef>
                          <a:spcPts val="0"/>
                        </a:spcBef>
                        <a:spcAft>
                          <a:spcPts val="0"/>
                        </a:spcAft>
                        <a:buFont typeface="Symbol"/>
                        <a:buChar char=""/>
                      </a:pPr>
                      <a:r>
                        <a:rPr lang="en-US" sz="1500" kern="1200" dirty="0">
                          <a:solidFill>
                            <a:schemeClr val="dk1"/>
                          </a:solidFill>
                          <a:effectLst/>
                          <a:latin typeface="+mn-lt"/>
                          <a:ea typeface="+mn-ea"/>
                          <a:cs typeface="Arial" panose="020B0604020202020204" pitchFamily="34" charset="0"/>
                        </a:rPr>
                        <a:t>Amendment window</a:t>
                      </a:r>
                      <a:r>
                        <a:rPr lang="en-US" sz="1500" kern="1200" baseline="0" dirty="0">
                          <a:solidFill>
                            <a:schemeClr val="dk1"/>
                          </a:solidFill>
                          <a:effectLst/>
                          <a:latin typeface="+mn-lt"/>
                          <a:ea typeface="+mn-ea"/>
                          <a:cs typeface="Arial" panose="020B0604020202020204" pitchFamily="34" charset="0"/>
                        </a:rPr>
                        <a:t> closes for Survey 3 data; data is final (April 15, 2019)</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Spring Survey 3 RVT closes (April</a:t>
                      </a:r>
                      <a:r>
                        <a:rPr lang="en-US" sz="1500" baseline="0" dirty="0">
                          <a:effectLst/>
                          <a:latin typeface="+mn-lt"/>
                          <a:cs typeface="Arial" panose="020B0604020202020204" pitchFamily="34" charset="0"/>
                        </a:rPr>
                        <a:t> 26</a:t>
                      </a:r>
                      <a:r>
                        <a:rPr lang="en-US" sz="1500" dirty="0">
                          <a:effectLst/>
                          <a:latin typeface="+mn-lt"/>
                          <a:cs typeface="Arial" panose="020B0604020202020204" pitchFamily="34" charset="0"/>
                        </a:rPr>
                        <a:t>, 2019)</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Changes</a:t>
                      </a:r>
                      <a:r>
                        <a:rPr lang="en-US" sz="1500" baseline="0" dirty="0">
                          <a:effectLst/>
                          <a:latin typeface="+mn-lt"/>
                          <a:cs typeface="Arial" panose="020B0604020202020204" pitchFamily="34" charset="0"/>
                        </a:rPr>
                        <a:t> to </a:t>
                      </a:r>
                      <a:r>
                        <a:rPr lang="en-US" sz="1500" dirty="0">
                          <a:effectLst/>
                          <a:latin typeface="+mn-lt"/>
                          <a:cs typeface="Arial" panose="020B0604020202020204" pitchFamily="34" charset="0"/>
                        </a:rPr>
                        <a:t>Survey 2/3 match request list file for VAM calculation purposes are due</a:t>
                      </a:r>
                      <a:r>
                        <a:rPr lang="en-US" sz="1500" baseline="0" dirty="0">
                          <a:effectLst/>
                          <a:latin typeface="+mn-lt"/>
                          <a:cs typeface="Arial" panose="020B0604020202020204" pitchFamily="34" charset="0"/>
                        </a:rPr>
                        <a:t> (April 26, 2019)</a:t>
                      </a:r>
                      <a:endParaRPr lang="en-US" sz="1500" dirty="0">
                        <a:effectLst/>
                        <a:latin typeface="+mn-lt"/>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5"/>
                  </a:ext>
                </a:extLst>
              </a:tr>
            </a:tbl>
          </a:graphicData>
        </a:graphic>
      </p:graphicFrame>
      <p:sp>
        <p:nvSpPr>
          <p:cNvPr id="2" name="Title 1"/>
          <p:cNvSpPr>
            <a:spLocks noGrp="1"/>
          </p:cNvSpPr>
          <p:nvPr>
            <p:ph type="title"/>
          </p:nvPr>
        </p:nvSpPr>
        <p:spPr>
          <a:xfrm>
            <a:off x="584010" y="824284"/>
            <a:ext cx="7886700" cy="648256"/>
          </a:xfrm>
        </p:spPr>
        <p:txBody>
          <a:bodyPr/>
          <a:lstStyle/>
          <a:p>
            <a:pPr algn="ctr"/>
            <a:r>
              <a:rPr lang="en-US" dirty="0"/>
              <a:t>VAM Timeline</a:t>
            </a:r>
          </a:p>
        </p:txBody>
      </p:sp>
    </p:spTree>
    <p:extLst>
      <p:ext uri="{BB962C8B-B14F-4D97-AF65-F5344CB8AC3E}">
        <p14:creationId xmlns:p14="http://schemas.microsoft.com/office/powerpoint/2010/main" val="20634541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78499366"/>
              </p:ext>
            </p:extLst>
          </p:nvPr>
        </p:nvGraphicFramePr>
        <p:xfrm>
          <a:off x="381000" y="1533112"/>
          <a:ext cx="8307070" cy="4903314"/>
        </p:xfrm>
        <a:graphic>
          <a:graphicData uri="http://schemas.openxmlformats.org/drawingml/2006/table">
            <a:tbl>
              <a:tblPr firstRow="1" firstCol="1" bandRow="1">
                <a:tableStyleId>{5C22544A-7EE6-4342-B048-85BDC9FD1C3A}</a:tableStyleId>
              </a:tblPr>
              <a:tblGrid>
                <a:gridCol w="911143">
                  <a:extLst>
                    <a:ext uri="{9D8B030D-6E8A-4147-A177-3AD203B41FA5}">
                      <a16:colId xmlns="" xmlns:a16="http://schemas.microsoft.com/office/drawing/2014/main" val="20000"/>
                    </a:ext>
                  </a:extLst>
                </a:gridCol>
                <a:gridCol w="7395927">
                  <a:extLst>
                    <a:ext uri="{9D8B030D-6E8A-4147-A177-3AD203B41FA5}">
                      <a16:colId xmlns="" xmlns:a16="http://schemas.microsoft.com/office/drawing/2014/main" val="20001"/>
                    </a:ext>
                  </a:extLst>
                </a:gridCol>
              </a:tblGrid>
              <a:tr h="287980">
                <a:tc>
                  <a:txBody>
                    <a:bodyPr/>
                    <a:lstStyle/>
                    <a:p>
                      <a:pPr marL="0" marR="0">
                        <a:spcBef>
                          <a:spcPts val="600"/>
                        </a:spcBef>
                        <a:spcAft>
                          <a:spcPts val="600"/>
                        </a:spcAft>
                      </a:pPr>
                      <a:r>
                        <a:rPr lang="en-US" sz="1800" dirty="0">
                          <a:effectLst/>
                          <a:latin typeface="+mn-lt"/>
                          <a:ea typeface="+mn-ea"/>
                        </a:rPr>
                        <a:t>Month</a:t>
                      </a:r>
                      <a:endParaRPr lang="en-US" sz="1800" dirty="0">
                        <a:effectLst/>
                        <a:latin typeface="Arial"/>
                        <a:ea typeface="Calibri"/>
                      </a:endParaRPr>
                    </a:p>
                  </a:txBody>
                  <a:tcPr marL="60918" marR="60918" marT="0" marB="0" anchor="ctr"/>
                </a:tc>
                <a:tc>
                  <a:txBody>
                    <a:bodyPr/>
                    <a:lstStyle/>
                    <a:p>
                      <a:pPr marL="0" marR="0" algn="ctr">
                        <a:spcBef>
                          <a:spcPts val="600"/>
                        </a:spcBef>
                        <a:spcAft>
                          <a:spcPts val="600"/>
                        </a:spcAft>
                      </a:pPr>
                      <a:r>
                        <a:rPr lang="en-US" sz="1800" dirty="0">
                          <a:effectLst/>
                        </a:rPr>
                        <a:t>Activity</a:t>
                      </a:r>
                      <a:endParaRPr lang="en-US" sz="1800" dirty="0">
                        <a:effectLst/>
                        <a:latin typeface="Arial"/>
                        <a:ea typeface="Calibri"/>
                      </a:endParaRPr>
                    </a:p>
                  </a:txBody>
                  <a:tcPr marL="60918" marR="60918" marT="0" marB="0" anchor="ctr"/>
                </a:tc>
                <a:extLst>
                  <a:ext uri="{0D108BD9-81ED-4DB2-BD59-A6C34878D82A}">
                    <a16:rowId xmlns="" xmlns:a16="http://schemas.microsoft.com/office/drawing/2014/main" val="10000"/>
                  </a:ext>
                </a:extLst>
              </a:tr>
              <a:tr h="1587043">
                <a:tc>
                  <a:txBody>
                    <a:bodyPr/>
                    <a:lstStyle/>
                    <a:p>
                      <a:pPr marL="0" marR="0">
                        <a:spcBef>
                          <a:spcPts val="0"/>
                        </a:spcBef>
                        <a:spcAft>
                          <a:spcPts val="0"/>
                        </a:spcAft>
                      </a:pPr>
                      <a:r>
                        <a:rPr lang="en-US" sz="1500" dirty="0">
                          <a:effectLst/>
                          <a:latin typeface="+mn-lt"/>
                          <a:ea typeface="Calibri"/>
                          <a:cs typeface="Arial" panose="020B0604020202020204" pitchFamily="34" charset="0"/>
                        </a:rPr>
                        <a:t>May</a:t>
                      </a:r>
                    </a:p>
                  </a:txBody>
                  <a:tcPr marL="64008" marR="64008" marT="0" marB="0" anchor="ctr"/>
                </a:tc>
                <a:tc>
                  <a:txBody>
                    <a:bodyPr/>
                    <a:lstStyle/>
                    <a:p>
                      <a:pPr marL="342900" marR="0" lvl="0" indent="-342900">
                        <a:spcBef>
                          <a:spcPts val="0"/>
                        </a:spcBef>
                        <a:spcAft>
                          <a:spcPts val="0"/>
                        </a:spcAft>
                        <a:buFont typeface="Symbol"/>
                        <a:buChar char=""/>
                      </a:pPr>
                      <a:r>
                        <a:rPr lang="en-US" sz="1500" dirty="0">
                          <a:effectLst/>
                          <a:latin typeface="+mn-lt"/>
                          <a:cs typeface="Arial" panose="020B0604020202020204" pitchFamily="34" charset="0"/>
                        </a:rPr>
                        <a:t>Data is extracted from RVT for</a:t>
                      </a:r>
                      <a:r>
                        <a:rPr lang="en-US" sz="1500" baseline="0" dirty="0">
                          <a:effectLst/>
                          <a:latin typeface="+mn-lt"/>
                          <a:cs typeface="Arial" panose="020B0604020202020204" pitchFamily="34" charset="0"/>
                        </a:rPr>
                        <a:t> those districts that opted to use it and final survey data is pulled for districts that opted to use their own internal verification process (first week of May)</a:t>
                      </a:r>
                    </a:p>
                    <a:p>
                      <a:pPr marL="342900" marR="0" lvl="0" indent="-342900">
                        <a:spcBef>
                          <a:spcPts val="0"/>
                        </a:spcBef>
                        <a:spcAft>
                          <a:spcPts val="0"/>
                        </a:spcAft>
                        <a:buFont typeface="Symbol"/>
                        <a:buChar char=""/>
                      </a:pPr>
                      <a:r>
                        <a:rPr lang="en-US" sz="1500" baseline="0" dirty="0">
                          <a:effectLst/>
                          <a:latin typeface="+mn-lt"/>
                          <a:ea typeface="Calibri"/>
                          <a:cs typeface="Arial" panose="020B0604020202020204" pitchFamily="34" charset="0"/>
                        </a:rPr>
                        <a:t>FLDOE applies the Survey 2-3 match for those schools that districts requested a match be done </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ea typeface="Calibri"/>
                          <a:cs typeface="Arial" panose="020B0604020202020204" pitchFamily="34" charset="0"/>
                        </a:rPr>
                        <a:t>FLDOE places the Survey 2-3 match files on </a:t>
                      </a:r>
                      <a:r>
                        <a:rPr lang="en-US" sz="1500" dirty="0" err="1">
                          <a:effectLst/>
                          <a:latin typeface="+mn-lt"/>
                          <a:ea typeface="Calibri"/>
                          <a:cs typeface="Arial" panose="020B0604020202020204" pitchFamily="34" charset="0"/>
                        </a:rPr>
                        <a:t>Sharefile</a:t>
                      </a:r>
                      <a:r>
                        <a:rPr lang="en-US" sz="1500" baseline="0" dirty="0">
                          <a:effectLst/>
                          <a:latin typeface="+mn-lt"/>
                          <a:ea typeface="Calibri"/>
                          <a:cs typeface="Arial" panose="020B0604020202020204" pitchFamily="34" charset="0"/>
                        </a:rPr>
                        <a:t> </a:t>
                      </a:r>
                      <a:r>
                        <a:rPr lang="en-US" sz="1500" dirty="0">
                          <a:effectLst/>
                          <a:latin typeface="+mn-lt"/>
                          <a:ea typeface="Calibri"/>
                          <a:cs typeface="Arial" panose="020B0604020202020204" pitchFamily="34" charset="0"/>
                        </a:rPr>
                        <a:t>for final review from districts </a:t>
                      </a:r>
                      <a:r>
                        <a:rPr lang="en-US" sz="1500" baseline="0" dirty="0">
                          <a:effectLst/>
                          <a:latin typeface="+mn-lt"/>
                          <a:cs typeface="Arial" panose="020B0604020202020204" pitchFamily="34" charset="0"/>
                        </a:rPr>
                        <a:t>(second week of May)</a:t>
                      </a:r>
                    </a:p>
                  </a:txBody>
                  <a:tcPr marL="60918" marR="60918" marT="0" marB="0" anchor="ctr"/>
                </a:tc>
                <a:extLst>
                  <a:ext uri="{0D108BD9-81ED-4DB2-BD59-A6C34878D82A}">
                    <a16:rowId xmlns="" xmlns:a16="http://schemas.microsoft.com/office/drawing/2014/main" val="10001"/>
                  </a:ext>
                </a:extLst>
              </a:tr>
              <a:tr h="1133602">
                <a:tc>
                  <a:txBody>
                    <a:bodyPr/>
                    <a:lstStyle/>
                    <a:p>
                      <a:pPr marL="0" marR="0">
                        <a:spcBef>
                          <a:spcPts val="0"/>
                        </a:spcBef>
                        <a:spcAft>
                          <a:spcPts val="0"/>
                        </a:spcAft>
                      </a:pPr>
                      <a:r>
                        <a:rPr lang="en-US" sz="1500" dirty="0">
                          <a:effectLst/>
                          <a:latin typeface="+mn-lt"/>
                          <a:ea typeface="Calibri"/>
                          <a:cs typeface="Arial" panose="020B0604020202020204" pitchFamily="34" charset="0"/>
                        </a:rPr>
                        <a:t>June</a:t>
                      </a:r>
                    </a:p>
                  </a:txBody>
                  <a:tcPr marL="64008" marR="64008" marT="0" marB="0" anchor="ctr"/>
                </a:tc>
                <a:tc>
                  <a:txBody>
                    <a:bodyPr/>
                    <a:lstStyle/>
                    <a:p>
                      <a:pPr marL="342900" marR="0" lvl="0" indent="-342900">
                        <a:spcBef>
                          <a:spcPts val="0"/>
                        </a:spcBef>
                        <a:spcAft>
                          <a:spcPts val="0"/>
                        </a:spcAft>
                        <a:buFont typeface="Symbol"/>
                        <a:buChar char=""/>
                      </a:pPr>
                      <a:r>
                        <a:rPr lang="en-US" sz="1500" dirty="0">
                          <a:solidFill>
                            <a:schemeClr val="tx1"/>
                          </a:solidFill>
                          <a:effectLst/>
                          <a:latin typeface="+mn-lt"/>
                          <a:cs typeface="Arial" panose="020B0604020202020204" pitchFamily="34" charset="0"/>
                        </a:rPr>
                        <a:t>Districts verify Survey 2/3 requests were applied correctly</a:t>
                      </a:r>
                      <a:r>
                        <a:rPr lang="en-US" sz="1500" dirty="0">
                          <a:solidFill>
                            <a:srgbClr val="FF0000"/>
                          </a:solidFill>
                          <a:effectLst/>
                          <a:latin typeface="+mn-lt"/>
                          <a:cs typeface="Arial" panose="020B0604020202020204" pitchFamily="34" charset="0"/>
                        </a:rPr>
                        <a:t> </a:t>
                      </a:r>
                    </a:p>
                    <a:p>
                      <a:pPr marL="342900" marR="0" lvl="0" indent="-342900">
                        <a:spcBef>
                          <a:spcPts val="0"/>
                        </a:spcBef>
                        <a:spcAft>
                          <a:spcPts val="0"/>
                        </a:spcAft>
                        <a:buFont typeface="Symbol"/>
                        <a:buChar char=""/>
                      </a:pPr>
                      <a:r>
                        <a:rPr lang="en-US" sz="1500" dirty="0">
                          <a:solidFill>
                            <a:schemeClr val="tx1"/>
                          </a:solidFill>
                          <a:effectLst/>
                          <a:latin typeface="+mn-lt"/>
                          <a:cs typeface="Arial" panose="020B0604020202020204" pitchFamily="34" charset="0"/>
                        </a:rPr>
                        <a:t>If edits are needed,</a:t>
                      </a:r>
                      <a:r>
                        <a:rPr lang="en-US" sz="1500" baseline="0" dirty="0">
                          <a:solidFill>
                            <a:schemeClr val="tx1"/>
                          </a:solidFill>
                          <a:effectLst/>
                          <a:latin typeface="+mn-lt"/>
                          <a:cs typeface="Arial" panose="020B0604020202020204" pitchFamily="34" charset="0"/>
                        </a:rPr>
                        <a:t> districts make these changes and repost the edited files to </a:t>
                      </a:r>
                      <a:r>
                        <a:rPr lang="en-US" sz="1500" baseline="0" dirty="0" err="1">
                          <a:solidFill>
                            <a:schemeClr val="tx1"/>
                          </a:solidFill>
                          <a:effectLst/>
                          <a:latin typeface="+mn-lt"/>
                          <a:cs typeface="Arial" panose="020B0604020202020204" pitchFamily="34" charset="0"/>
                        </a:rPr>
                        <a:t>Sharefile</a:t>
                      </a:r>
                      <a:endParaRPr lang="en-US" sz="1500" dirty="0">
                        <a:solidFill>
                          <a:schemeClr val="tx1"/>
                        </a:solidFill>
                        <a:effectLst/>
                        <a:latin typeface="+mn-lt"/>
                        <a:cs typeface="Arial" panose="020B0604020202020204" pitchFamily="34" charset="0"/>
                      </a:endParaRPr>
                    </a:p>
                    <a:p>
                      <a:pPr marL="342900" marR="0" lvl="0" indent="-342900">
                        <a:spcBef>
                          <a:spcPts val="0"/>
                        </a:spcBef>
                        <a:spcAft>
                          <a:spcPts val="0"/>
                        </a:spcAft>
                        <a:buFont typeface="Symbol"/>
                        <a:buChar char=""/>
                      </a:pPr>
                      <a:r>
                        <a:rPr lang="en-US" sz="1500" dirty="0">
                          <a:solidFill>
                            <a:schemeClr val="tx1"/>
                          </a:solidFill>
                          <a:effectLst/>
                          <a:latin typeface="+mn-lt"/>
                          <a:cs typeface="Arial" panose="020B0604020202020204" pitchFamily="34" charset="0"/>
                        </a:rPr>
                        <a:t>District accountability contact in </a:t>
                      </a:r>
                      <a:r>
                        <a:rPr lang="en-US" sz="1500" u="sng" dirty="0">
                          <a:solidFill>
                            <a:schemeClr val="tx1"/>
                          </a:solidFill>
                          <a:effectLst/>
                          <a:latin typeface="+mn-lt"/>
                          <a:cs typeface="Arial" panose="020B0604020202020204" pitchFamily="34" charset="0"/>
                        </a:rPr>
                        <a:t>every</a:t>
                      </a:r>
                      <a:r>
                        <a:rPr lang="en-US" sz="1500" dirty="0">
                          <a:solidFill>
                            <a:schemeClr val="tx1"/>
                          </a:solidFill>
                          <a:effectLst/>
                          <a:latin typeface="+mn-lt"/>
                          <a:cs typeface="Arial" panose="020B0604020202020204" pitchFamily="34" charset="0"/>
                        </a:rPr>
                        <a:t> district replies to FLDOE that files were compiled accurately or that all necessary</a:t>
                      </a:r>
                      <a:r>
                        <a:rPr lang="en-US" sz="1500" baseline="0" dirty="0">
                          <a:solidFill>
                            <a:schemeClr val="tx1"/>
                          </a:solidFill>
                          <a:effectLst/>
                          <a:latin typeface="+mn-lt"/>
                          <a:cs typeface="Arial" panose="020B0604020202020204" pitchFamily="34" charset="0"/>
                        </a:rPr>
                        <a:t> edits have been made and returned to FLDOE (June 7, 2019)</a:t>
                      </a:r>
                      <a:r>
                        <a:rPr lang="en-US" sz="1500" dirty="0">
                          <a:solidFill>
                            <a:srgbClr val="FF0000"/>
                          </a:solidFill>
                          <a:effectLst/>
                          <a:latin typeface="+mn-lt"/>
                          <a:cs typeface="Arial" panose="020B0604020202020204" pitchFamily="34" charset="0"/>
                        </a:rPr>
                        <a:t> </a:t>
                      </a:r>
                    </a:p>
                  </a:txBody>
                  <a:tcPr marL="60918" marR="60918" marT="0" marB="0" anchor="ctr"/>
                </a:tc>
                <a:extLst>
                  <a:ext uri="{0D108BD9-81ED-4DB2-BD59-A6C34878D82A}">
                    <a16:rowId xmlns="" xmlns:a16="http://schemas.microsoft.com/office/drawing/2014/main" val="10002"/>
                  </a:ext>
                </a:extLst>
              </a:tr>
              <a:tr h="936067">
                <a:tc>
                  <a:txBody>
                    <a:bodyPr/>
                    <a:lstStyle/>
                    <a:p>
                      <a:pPr marL="0" marR="0">
                        <a:spcBef>
                          <a:spcPts val="0"/>
                        </a:spcBef>
                        <a:spcAft>
                          <a:spcPts val="0"/>
                        </a:spcAft>
                      </a:pPr>
                      <a:r>
                        <a:rPr lang="en-US" sz="1500" dirty="0">
                          <a:effectLst/>
                          <a:latin typeface="+mn-lt"/>
                          <a:ea typeface="Calibri"/>
                          <a:cs typeface="Arial" panose="020B0604020202020204" pitchFamily="34" charset="0"/>
                        </a:rPr>
                        <a:t>July</a:t>
                      </a:r>
                    </a:p>
                  </a:txBody>
                  <a:tcPr marL="64008" marR="6400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Processes VAM calculations for FSA ELA,FSA Mathematics, and Algebra I </a:t>
                      </a:r>
                      <a:endParaRPr lang="en-US" sz="1500" dirty="0">
                        <a:effectLst/>
                        <a:latin typeface="+mn-lt"/>
                        <a:ea typeface="Calibri"/>
                        <a:cs typeface="Arial" panose="020B0604020202020204" pitchFamily="34" charset="0"/>
                      </a:endParaRPr>
                    </a:p>
                    <a:p>
                      <a:pPr marL="342900" marR="0" lvl="0" indent="-342900">
                        <a:spcBef>
                          <a:spcPts val="0"/>
                        </a:spcBef>
                        <a:spcAft>
                          <a:spcPts val="0"/>
                        </a:spcAft>
                        <a:buFont typeface="Symbol"/>
                        <a:buChar char=""/>
                      </a:pPr>
                      <a:endParaRPr lang="en-US" sz="1500" dirty="0">
                        <a:effectLst/>
                        <a:latin typeface="+mn-lt"/>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3"/>
                  </a:ext>
                </a:extLst>
              </a:tr>
              <a:tr h="936067">
                <a:tc>
                  <a:txBody>
                    <a:bodyPr/>
                    <a:lstStyle/>
                    <a:p>
                      <a:pPr marL="0" marR="0">
                        <a:spcBef>
                          <a:spcPts val="0"/>
                        </a:spcBef>
                        <a:spcAft>
                          <a:spcPts val="0"/>
                        </a:spcAft>
                      </a:pPr>
                      <a:r>
                        <a:rPr lang="en-US" sz="1500" dirty="0">
                          <a:effectLst/>
                          <a:latin typeface="+mn-lt"/>
                          <a:ea typeface="Calibri"/>
                          <a:cs typeface="Arial" panose="020B0604020202020204" pitchFamily="34" charset="0"/>
                        </a:rPr>
                        <a:t>August</a:t>
                      </a:r>
                    </a:p>
                  </a:txBody>
                  <a:tcPr marL="64008" marR="6400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500" dirty="0">
                          <a:effectLst/>
                          <a:latin typeface="+mn-lt"/>
                          <a:cs typeface="Arial" panose="020B0604020202020204" pitchFamily="34" charset="0"/>
                        </a:rPr>
                        <a:t>FLDOE posts VAM results for teachers to school districts via ShareFile website</a:t>
                      </a:r>
                      <a:r>
                        <a:rPr lang="en-US" sz="1500" baseline="0" dirty="0">
                          <a:effectLst/>
                          <a:latin typeface="+mn-lt"/>
                          <a:cs typeface="Arial" panose="020B0604020202020204" pitchFamily="34" charset="0"/>
                        </a:rPr>
                        <a:t> (second or third week)</a:t>
                      </a:r>
                      <a:endParaRPr lang="en-US" sz="1500" dirty="0">
                        <a:effectLst/>
                        <a:latin typeface="+mn-lt"/>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4"/>
                  </a:ext>
                </a:extLst>
              </a:tr>
            </a:tbl>
          </a:graphicData>
        </a:graphic>
      </p:graphicFrame>
      <p:sp>
        <p:nvSpPr>
          <p:cNvPr id="3" name="Title 1"/>
          <p:cNvSpPr>
            <a:spLocks noGrp="1"/>
          </p:cNvSpPr>
          <p:nvPr>
            <p:ph type="title"/>
          </p:nvPr>
        </p:nvSpPr>
        <p:spPr>
          <a:xfrm>
            <a:off x="591185" y="753032"/>
            <a:ext cx="7886700" cy="648256"/>
          </a:xfrm>
        </p:spPr>
        <p:txBody>
          <a:bodyPr/>
          <a:lstStyle/>
          <a:p>
            <a:pPr algn="ctr"/>
            <a:r>
              <a:rPr lang="en-US" dirty="0"/>
              <a:t>VAM Timeline</a:t>
            </a:r>
          </a:p>
        </p:txBody>
      </p:sp>
    </p:spTree>
    <p:extLst>
      <p:ext uri="{BB962C8B-B14F-4D97-AF65-F5344CB8AC3E}">
        <p14:creationId xmlns:p14="http://schemas.microsoft.com/office/powerpoint/2010/main" val="31266570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482600" y="3201988"/>
            <a:ext cx="8178800" cy="979487"/>
          </a:xfrm>
        </p:spPr>
        <p:txBody>
          <a:bodyPr>
            <a:normAutofit fontScale="90000"/>
          </a:bodyPr>
          <a:lstStyle/>
          <a:p>
            <a:r>
              <a:rPr lang="en-US" altLang="en-US" dirty="0"/>
              <a:t>School Grades and School Improvement Rating</a:t>
            </a:r>
            <a:br>
              <a:rPr lang="en-US" altLang="en-US" dirty="0"/>
            </a:br>
            <a:r>
              <a:rPr lang="en-US" altLang="en-US" dirty="0"/>
              <a:t>Calculation Components</a:t>
            </a:r>
            <a:endParaRPr altLang="en-US" dirty="0"/>
          </a:p>
        </p:txBody>
      </p:sp>
      <p:sp>
        <p:nvSpPr>
          <p:cNvPr id="3" name="Subtitle 2"/>
          <p:cNvSpPr>
            <a:spLocks noGrp="1"/>
          </p:cNvSpPr>
          <p:nvPr>
            <p:ph type="subTitle" idx="1"/>
          </p:nvPr>
        </p:nvSpPr>
        <p:spPr>
          <a:xfrm>
            <a:off x="482600" y="4384675"/>
            <a:ext cx="8178800" cy="778934"/>
          </a:xfrm>
        </p:spPr>
        <p:txBody>
          <a:bodyPr rtlCol="0">
            <a:normAutofit fontScale="92500" lnSpcReduction="10000"/>
          </a:bodyPr>
          <a:lstStyle/>
          <a:p>
            <a:pPr fontAlgn="auto">
              <a:spcAft>
                <a:spcPts val="0"/>
              </a:spcAft>
              <a:defRPr/>
            </a:pPr>
            <a:r>
              <a:rPr lang="en-US" dirty="0"/>
              <a:t>Technical Assistance Meeting</a:t>
            </a:r>
          </a:p>
          <a:p>
            <a:pPr fontAlgn="auto">
              <a:spcAft>
                <a:spcPts val="0"/>
              </a:spcAft>
              <a:defRPr/>
            </a:pPr>
            <a:r>
              <a:rPr lang="en-US" dirty="0"/>
              <a:t>Tallahassee, FL</a:t>
            </a:r>
          </a:p>
        </p:txBody>
      </p:sp>
      <p:sp>
        <p:nvSpPr>
          <p:cNvPr id="4" name="Text Placeholder 3"/>
          <p:cNvSpPr>
            <a:spLocks noGrp="1"/>
          </p:cNvSpPr>
          <p:nvPr>
            <p:ph type="body" sz="quarter" idx="14"/>
          </p:nvPr>
        </p:nvSpPr>
        <p:spPr>
          <a:xfrm>
            <a:off x="3535362" y="5163609"/>
            <a:ext cx="2073275" cy="366713"/>
          </a:xfrm>
        </p:spPr>
        <p:txBody>
          <a:bodyPr rtlCol="0">
            <a:normAutofit/>
          </a:bodyPr>
          <a:lstStyle/>
          <a:p>
            <a:pPr fontAlgn="auto">
              <a:spcAft>
                <a:spcPts val="0"/>
              </a:spcAft>
              <a:defRPr/>
            </a:pPr>
            <a:r>
              <a:rPr lang="en-US" dirty="0"/>
              <a:t>April 2, 2019</a:t>
            </a:r>
          </a:p>
        </p:txBody>
      </p:sp>
    </p:spTree>
    <p:extLst>
      <p:ext uri="{BB962C8B-B14F-4D97-AF65-F5344CB8AC3E}">
        <p14:creationId xmlns:p14="http://schemas.microsoft.com/office/powerpoint/2010/main" val="1742111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Presenter</a:t>
            </a:r>
          </a:p>
        </p:txBody>
      </p:sp>
      <p:sp>
        <p:nvSpPr>
          <p:cNvPr id="3" name="Content Placeholder 2"/>
          <p:cNvSpPr>
            <a:spLocks noGrp="1"/>
          </p:cNvSpPr>
          <p:nvPr>
            <p:ph idx="1"/>
          </p:nvPr>
        </p:nvSpPr>
        <p:spPr/>
        <p:txBody>
          <a:bodyPr/>
          <a:lstStyle/>
          <a:p>
            <a:pPr marL="0" indent="0">
              <a:lnSpc>
                <a:spcPct val="100000"/>
              </a:lnSpc>
              <a:buNone/>
            </a:pPr>
            <a:r>
              <a:rPr lang="en-US" altLang="en-US" dirty="0"/>
              <a:t>Justin Tarin</a:t>
            </a:r>
            <a:br>
              <a:rPr lang="en-US" altLang="en-US" dirty="0"/>
            </a:br>
            <a:r>
              <a:rPr lang="en-US" altLang="en-US" dirty="0"/>
              <a:t>Bureau of Accountability Reporting</a:t>
            </a:r>
            <a:br>
              <a:rPr lang="en-US" altLang="en-US" dirty="0"/>
            </a:br>
            <a:r>
              <a:rPr lang="en-US" altLang="en-US" dirty="0">
                <a:hlinkClick r:id="rId2"/>
              </a:rPr>
              <a:t>accountability@fldoe.org</a:t>
            </a:r>
            <a:endParaRPr lang="en-US" altLang="en-US" dirty="0"/>
          </a:p>
          <a:p>
            <a:pPr marL="0" indent="0">
              <a:buNone/>
            </a:pPr>
            <a:endParaRPr lang="en-US" dirty="0"/>
          </a:p>
        </p:txBody>
      </p:sp>
    </p:spTree>
    <p:extLst>
      <p:ext uri="{BB962C8B-B14F-4D97-AF65-F5344CB8AC3E}">
        <p14:creationId xmlns:p14="http://schemas.microsoft.com/office/powerpoint/2010/main" val="539540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Grades</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3240001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Grades Model</a:t>
            </a:r>
          </a:p>
        </p:txBody>
      </p:sp>
      <p:sp>
        <p:nvSpPr>
          <p:cNvPr id="3" name="Content Placeholder 2"/>
          <p:cNvSpPr>
            <a:spLocks noGrp="1"/>
          </p:cNvSpPr>
          <p:nvPr>
            <p:ph idx="1"/>
          </p:nvPr>
        </p:nvSpPr>
        <p:spPr/>
        <p:txBody>
          <a:bodyPr/>
          <a:lstStyle/>
          <a:p>
            <a:r>
              <a:rPr lang="en-US" dirty="0"/>
              <a:t>Focuses the school grading formula on student success measures:</a:t>
            </a:r>
          </a:p>
          <a:p>
            <a:pPr lvl="1"/>
            <a:r>
              <a:rPr lang="en-US" dirty="0"/>
              <a:t>Achievement</a:t>
            </a:r>
          </a:p>
          <a:p>
            <a:pPr lvl="1"/>
            <a:r>
              <a:rPr lang="en-US" dirty="0"/>
              <a:t>Learning gains</a:t>
            </a:r>
          </a:p>
          <a:p>
            <a:pPr lvl="1"/>
            <a:r>
              <a:rPr lang="en-US" dirty="0"/>
              <a:t>Graduation</a:t>
            </a:r>
          </a:p>
          <a:p>
            <a:pPr lvl="1"/>
            <a:r>
              <a:rPr lang="en-US" dirty="0"/>
              <a:t>Earning College Credit and/or Industry Certifications</a:t>
            </a:r>
          </a:p>
          <a:p>
            <a:r>
              <a:rPr lang="en-US" dirty="0"/>
              <a:t>Maintains focus on students who need the most support</a:t>
            </a:r>
          </a:p>
          <a:p>
            <a:r>
              <a:rPr lang="en-US" dirty="0"/>
              <a:t>ELLs included in Achievement after 2 years</a:t>
            </a:r>
          </a:p>
        </p:txBody>
      </p:sp>
    </p:spTree>
    <p:extLst>
      <p:ext uri="{BB962C8B-B14F-4D97-AF65-F5344CB8AC3E}">
        <p14:creationId xmlns:p14="http://schemas.microsoft.com/office/powerpoint/2010/main" val="34835334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Grades</a:t>
            </a:r>
          </a:p>
        </p:txBody>
      </p:sp>
      <p:sp>
        <p:nvSpPr>
          <p:cNvPr id="3" name="Content Placeholder 2"/>
          <p:cNvSpPr>
            <a:spLocks noGrp="1"/>
          </p:cNvSpPr>
          <p:nvPr>
            <p:ph idx="1"/>
          </p:nvPr>
        </p:nvSpPr>
        <p:spPr/>
        <p:txBody>
          <a:bodyPr/>
          <a:lstStyle/>
          <a:p>
            <a:r>
              <a:rPr lang="en-US" dirty="0"/>
              <a:t>Schools are only graded on the components for which they have sufficient data</a:t>
            </a:r>
          </a:p>
          <a:p>
            <a:pPr lvl="1"/>
            <a:r>
              <a:rPr lang="en-US" dirty="0"/>
              <a:t>Schools with enough data for one or more components will receive a grade</a:t>
            </a:r>
          </a:p>
        </p:txBody>
      </p:sp>
    </p:spTree>
    <p:extLst>
      <p:ext uri="{BB962C8B-B14F-4D97-AF65-F5344CB8AC3E}">
        <p14:creationId xmlns:p14="http://schemas.microsoft.com/office/powerpoint/2010/main" val="7363263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Percent Tested</a:t>
            </a:r>
          </a:p>
        </p:txBody>
      </p:sp>
      <p:sp>
        <p:nvSpPr>
          <p:cNvPr id="3" name="Content Placeholder 2"/>
          <p:cNvSpPr>
            <a:spLocks noGrp="1"/>
          </p:cNvSpPr>
          <p:nvPr>
            <p:ph idx="1"/>
          </p:nvPr>
        </p:nvSpPr>
        <p:spPr>
          <a:xfrm>
            <a:off x="628650" y="1906348"/>
            <a:ext cx="7886700" cy="4680719"/>
          </a:xfrm>
        </p:spPr>
        <p:txBody>
          <a:bodyPr>
            <a:normAutofit fontScale="92500"/>
          </a:bodyPr>
          <a:lstStyle/>
          <a:p>
            <a:r>
              <a:rPr lang="en-US" dirty="0"/>
              <a:t>Must test 95% of Survey 3 students</a:t>
            </a:r>
          </a:p>
          <a:p>
            <a:r>
              <a:rPr lang="en-US" dirty="0"/>
              <a:t>Calculated for each assessment and then aggregated</a:t>
            </a:r>
          </a:p>
          <a:p>
            <a:r>
              <a:rPr lang="en-US" dirty="0"/>
              <a:t>Schools that do not test 95% of students will receive preliminary grades of “I”</a:t>
            </a:r>
          </a:p>
          <a:p>
            <a:pPr lvl="1"/>
            <a:r>
              <a:rPr lang="en-US" dirty="0"/>
              <a:t>Superintendents can appeal the “I” by demonstrating that the data accurately represents the school’s progress or requesting that late reporting assessment results be included</a:t>
            </a:r>
          </a:p>
          <a:p>
            <a:pPr lvl="1"/>
            <a:r>
              <a:rPr lang="en-US" dirty="0"/>
              <a:t>Commissioner will review data to determine if the performance data is representative of the school’s progress </a:t>
            </a:r>
          </a:p>
          <a:p>
            <a:pPr lvl="1"/>
            <a:r>
              <a:rPr lang="en-US" dirty="0"/>
              <a:t>If Commissioner determines the data is representative, he will release grades for these schools at the end of the appeals period</a:t>
            </a:r>
          </a:p>
        </p:txBody>
      </p:sp>
    </p:spTree>
    <p:extLst>
      <p:ext uri="{BB962C8B-B14F-4D97-AF65-F5344CB8AC3E}">
        <p14:creationId xmlns:p14="http://schemas.microsoft.com/office/powerpoint/2010/main" val="32704663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 Areas Included for Achievement</a:t>
            </a:r>
          </a:p>
        </p:txBody>
      </p:sp>
      <p:sp>
        <p:nvSpPr>
          <p:cNvPr id="3" name="Content Placeholder 2"/>
          <p:cNvSpPr>
            <a:spLocks noGrp="1"/>
          </p:cNvSpPr>
          <p:nvPr>
            <p:ph idx="1"/>
          </p:nvPr>
        </p:nvSpPr>
        <p:spPr>
          <a:xfrm>
            <a:off x="628650" y="1760538"/>
            <a:ext cx="7886700" cy="4788429"/>
          </a:xfrm>
        </p:spPr>
        <p:txBody>
          <a:bodyPr>
            <a:normAutofit fontScale="92500" lnSpcReduction="20000"/>
          </a:bodyPr>
          <a:lstStyle/>
          <a:p>
            <a:r>
              <a:rPr lang="en-US" dirty="0"/>
              <a:t>The Percentage of Full-Year Enrolled Students who scored at Level 3 or above in:</a:t>
            </a:r>
          </a:p>
          <a:p>
            <a:pPr lvl="1"/>
            <a:r>
              <a:rPr lang="en-US" dirty="0"/>
              <a:t>English Language Arts</a:t>
            </a:r>
          </a:p>
          <a:p>
            <a:pPr lvl="2"/>
            <a:r>
              <a:rPr lang="en-US" dirty="0"/>
              <a:t>Florida Standards Assessment in English Language Arts - Grade 3 to </a:t>
            </a:r>
            <a:r>
              <a:rPr lang="en-US" dirty="0" smtClean="0"/>
              <a:t>10</a:t>
            </a:r>
            <a:endParaRPr lang="en-US" dirty="0"/>
          </a:p>
          <a:p>
            <a:pPr lvl="1"/>
            <a:r>
              <a:rPr lang="en-US" dirty="0"/>
              <a:t>Mathematics*</a:t>
            </a:r>
          </a:p>
          <a:p>
            <a:pPr lvl="2"/>
            <a:r>
              <a:rPr lang="en-US" dirty="0"/>
              <a:t>Florida Standards Assessment in Mathematics - Grades 3 to </a:t>
            </a:r>
            <a:r>
              <a:rPr lang="en-US" dirty="0" smtClean="0"/>
              <a:t>8</a:t>
            </a:r>
            <a:endParaRPr lang="en-US" dirty="0"/>
          </a:p>
          <a:p>
            <a:pPr lvl="2"/>
            <a:r>
              <a:rPr lang="en-US" dirty="0"/>
              <a:t>Algebra 1 EOC </a:t>
            </a:r>
            <a:endParaRPr lang="en-US" dirty="0" smtClean="0"/>
          </a:p>
          <a:p>
            <a:pPr lvl="2"/>
            <a:r>
              <a:rPr lang="en-US" dirty="0" smtClean="0"/>
              <a:t>Geometry EOC</a:t>
            </a:r>
          </a:p>
          <a:p>
            <a:pPr lvl="1"/>
            <a:r>
              <a:rPr lang="en-US" dirty="0" smtClean="0"/>
              <a:t>Science*</a:t>
            </a:r>
          </a:p>
          <a:p>
            <a:pPr lvl="2"/>
            <a:r>
              <a:rPr lang="en-US" dirty="0" smtClean="0"/>
              <a:t>Science </a:t>
            </a:r>
            <a:r>
              <a:rPr lang="en-US" dirty="0"/>
              <a:t>- Grades 5 and </a:t>
            </a:r>
            <a:r>
              <a:rPr lang="en-US" dirty="0" smtClean="0"/>
              <a:t>8</a:t>
            </a:r>
            <a:endParaRPr lang="en-US" dirty="0"/>
          </a:p>
          <a:p>
            <a:pPr lvl="2"/>
            <a:r>
              <a:rPr lang="en-US" dirty="0"/>
              <a:t>Biology 1 </a:t>
            </a:r>
            <a:r>
              <a:rPr lang="en-US" dirty="0" smtClean="0"/>
              <a:t>EOC</a:t>
            </a:r>
            <a:endParaRPr lang="en-US" dirty="0"/>
          </a:p>
          <a:p>
            <a:pPr lvl="1"/>
            <a:r>
              <a:rPr lang="en-US" dirty="0"/>
              <a:t>Social Studies*</a:t>
            </a:r>
          </a:p>
          <a:p>
            <a:pPr lvl="2"/>
            <a:r>
              <a:rPr lang="en-US" dirty="0" smtClean="0"/>
              <a:t>Civics</a:t>
            </a:r>
            <a:endParaRPr lang="en-US" dirty="0"/>
          </a:p>
          <a:p>
            <a:pPr lvl="2"/>
            <a:r>
              <a:rPr lang="en-US" dirty="0"/>
              <a:t>U.S. </a:t>
            </a:r>
            <a:r>
              <a:rPr lang="en-US" dirty="0" smtClean="0"/>
              <a:t>History</a:t>
            </a:r>
            <a:endParaRPr lang="en-US" dirty="0"/>
          </a:p>
          <a:p>
            <a:pPr marL="0" indent="0">
              <a:buNone/>
            </a:pPr>
            <a:r>
              <a:rPr lang="en-US" sz="1900" dirty="0"/>
              <a:t>*For EOCs, a student must be enrolled in the course to be counted in achievement.</a:t>
            </a:r>
          </a:p>
        </p:txBody>
      </p:sp>
    </p:spTree>
    <p:extLst>
      <p:ext uri="{BB962C8B-B14F-4D97-AF65-F5344CB8AC3E}">
        <p14:creationId xmlns:p14="http://schemas.microsoft.com/office/powerpoint/2010/main" val="29173562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38200"/>
            <a:ext cx="7886700" cy="922338"/>
          </a:xfrm>
        </p:spPr>
        <p:txBody>
          <a:bodyPr>
            <a:normAutofit fontScale="90000"/>
          </a:bodyPr>
          <a:lstStyle/>
          <a:p>
            <a:r>
              <a:rPr lang="en-US" dirty="0"/>
              <a:t>FSA Learning Gains Criteria </a:t>
            </a:r>
            <a:br>
              <a:rPr lang="en-US" dirty="0"/>
            </a:br>
            <a:r>
              <a:rPr lang="en-US" dirty="0"/>
              <a:t>English Language Arts and Mathematics</a:t>
            </a:r>
          </a:p>
        </p:txBody>
      </p:sp>
      <p:sp>
        <p:nvSpPr>
          <p:cNvPr id="3" name="Content Placeholder 2"/>
          <p:cNvSpPr>
            <a:spLocks noGrp="1"/>
          </p:cNvSpPr>
          <p:nvPr>
            <p:ph idx="1"/>
          </p:nvPr>
        </p:nvSpPr>
        <p:spPr/>
        <p:txBody>
          <a:bodyPr>
            <a:normAutofit fontScale="92500" lnSpcReduction="10000"/>
          </a:bodyPr>
          <a:lstStyle/>
          <a:p>
            <a:r>
              <a:rPr lang="en-US" dirty="0"/>
              <a:t>Improve one or more achievement levels from one year to the next (e.g., move from Level 1 to Level 2; Level 2 to Level 4, etc.)</a:t>
            </a:r>
          </a:p>
          <a:p>
            <a:r>
              <a:rPr lang="en-US" dirty="0"/>
              <a:t>Maintain a Level 3 or Level 4 and the student’s scale score must have improved from one year to the next</a:t>
            </a:r>
          </a:p>
          <a:p>
            <a:r>
              <a:rPr lang="en-US" dirty="0"/>
              <a:t>For students who remain in Level 1 or Level 2, split Levels 1 and 2 into multiple sections (Level 1 into thirds and Level 2 in half) and require the student to improve from section to section within the Level (e.g., move from the bottom third of Level 1 to the middle third of Level 1)</a:t>
            </a:r>
          </a:p>
          <a:p>
            <a:r>
              <a:rPr lang="en-US" dirty="0"/>
              <a:t>Maintain a Level 5 from one year to the next</a:t>
            </a:r>
          </a:p>
        </p:txBody>
      </p:sp>
    </p:spTree>
    <p:extLst>
      <p:ext uri="{BB962C8B-B14F-4D97-AF65-F5344CB8AC3E}">
        <p14:creationId xmlns:p14="http://schemas.microsoft.com/office/powerpoint/2010/main" val="13973487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5867"/>
            <a:ext cx="7886700" cy="964671"/>
          </a:xfrm>
        </p:spPr>
        <p:txBody>
          <a:bodyPr>
            <a:normAutofit fontScale="90000"/>
          </a:bodyPr>
          <a:lstStyle/>
          <a:p>
            <a:r>
              <a:rPr lang="en-US" dirty="0"/>
              <a:t>FSAA Learning Gains Criteria </a:t>
            </a:r>
            <a:br>
              <a:rPr lang="en-US" dirty="0"/>
            </a:br>
            <a:r>
              <a:rPr lang="en-US" dirty="0"/>
              <a:t>English Language Arts and Mathematics</a:t>
            </a:r>
          </a:p>
        </p:txBody>
      </p:sp>
      <p:sp>
        <p:nvSpPr>
          <p:cNvPr id="3" name="Content Placeholder 2"/>
          <p:cNvSpPr>
            <a:spLocks noGrp="1"/>
          </p:cNvSpPr>
          <p:nvPr>
            <p:ph idx="1"/>
          </p:nvPr>
        </p:nvSpPr>
        <p:spPr/>
        <p:txBody>
          <a:bodyPr>
            <a:normAutofit fontScale="85000" lnSpcReduction="20000"/>
          </a:bodyPr>
          <a:lstStyle/>
          <a:p>
            <a:r>
              <a:rPr lang="en-US" dirty="0"/>
              <a:t>Improve one or more achievement levels from one year to the next (e.g., move from Level 1 to Level 2; Level 2 to Level 4, etc.)</a:t>
            </a:r>
          </a:p>
          <a:p>
            <a:r>
              <a:rPr lang="en-US" dirty="0"/>
              <a:t>For students who remain in Level 1 or Level 2, split Levels 1 and 2 into multiple sections (Level 1 into thirds and Level 2 in half) and require the student to improve from section to section within the Level (e.g., move from the bottom third of Level 1 to the middle third of Level 1)</a:t>
            </a:r>
          </a:p>
          <a:p>
            <a:r>
              <a:rPr lang="en-US" dirty="0"/>
              <a:t>For students who remain in Level 3, split Level 3 into two sections and require the student to improve from section to section within the Level (e.g., move from the bottom half of Level 3 to the top half of Level 3</a:t>
            </a:r>
            <a:r>
              <a:rPr lang="en-US" dirty="0" smtClean="0"/>
              <a:t>) or remain in the </a:t>
            </a:r>
            <a:r>
              <a:rPr lang="en-US" smtClean="0"/>
              <a:t>same section</a:t>
            </a:r>
            <a:endParaRPr lang="en-US" dirty="0"/>
          </a:p>
          <a:p>
            <a:r>
              <a:rPr lang="en-US" dirty="0"/>
              <a:t>Maintain a Level 4 from one year to the next</a:t>
            </a:r>
          </a:p>
        </p:txBody>
      </p:sp>
    </p:spTree>
    <p:extLst>
      <p:ext uri="{BB962C8B-B14F-4D97-AF65-F5344CB8AC3E}">
        <p14:creationId xmlns:p14="http://schemas.microsoft.com/office/powerpoint/2010/main" val="14022304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Gains Reminder</a:t>
            </a:r>
          </a:p>
        </p:txBody>
      </p:sp>
      <p:sp>
        <p:nvSpPr>
          <p:cNvPr id="3" name="Content Placeholder 2"/>
          <p:cNvSpPr>
            <a:spLocks noGrp="1"/>
          </p:cNvSpPr>
          <p:nvPr>
            <p:ph idx="1"/>
          </p:nvPr>
        </p:nvSpPr>
        <p:spPr/>
        <p:txBody>
          <a:bodyPr/>
          <a:lstStyle/>
          <a:p>
            <a:r>
              <a:rPr lang="en-US" dirty="0"/>
              <a:t>A learning gain can be made using prior and current like tests only </a:t>
            </a:r>
          </a:p>
          <a:p>
            <a:r>
              <a:rPr lang="en-US" dirty="0"/>
              <a:t>A gain cannot be made from a prior year FSAA to current year FSA, or a prior year FSA to current year FSAA</a:t>
            </a:r>
          </a:p>
          <a:p>
            <a:pPr marL="0" indent="0">
              <a:buNone/>
            </a:pPr>
            <a:endParaRPr lang="en-US" dirty="0"/>
          </a:p>
        </p:txBody>
      </p:sp>
    </p:spTree>
    <p:extLst>
      <p:ext uri="{BB962C8B-B14F-4D97-AF65-F5344CB8AC3E}">
        <p14:creationId xmlns:p14="http://schemas.microsoft.com/office/powerpoint/2010/main" val="10705341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Gains of the Lowest 25%</a:t>
            </a:r>
          </a:p>
        </p:txBody>
      </p:sp>
      <p:sp>
        <p:nvSpPr>
          <p:cNvPr id="3" name="Content Placeholder 2"/>
          <p:cNvSpPr>
            <a:spLocks noGrp="1"/>
          </p:cNvSpPr>
          <p:nvPr>
            <p:ph idx="1"/>
          </p:nvPr>
        </p:nvSpPr>
        <p:spPr/>
        <p:txBody>
          <a:bodyPr>
            <a:normAutofit lnSpcReduction="10000"/>
          </a:bodyPr>
          <a:lstStyle/>
          <a:p>
            <a:r>
              <a:rPr lang="en-US" dirty="0"/>
              <a:t>Calculated for both English Language Arts and Mathematics</a:t>
            </a:r>
          </a:p>
          <a:p>
            <a:r>
              <a:rPr lang="en-US" dirty="0"/>
              <a:t>Applies the same learning gains methodology to the lowest performing 25% of students</a:t>
            </a:r>
          </a:p>
          <a:p>
            <a:r>
              <a:rPr lang="en-US" dirty="0"/>
              <a:t>Determining the lowest performing 25% of students</a:t>
            </a:r>
          </a:p>
          <a:p>
            <a:pPr lvl="1"/>
            <a:r>
              <a:rPr lang="en-US" dirty="0"/>
              <a:t>Uses the performance of students in the prior year calculated at each grade level to identify the lowest performing 25% of students (EOCs not by grade level)</a:t>
            </a:r>
          </a:p>
          <a:p>
            <a:pPr lvl="1"/>
            <a:r>
              <a:rPr lang="en-US" dirty="0"/>
              <a:t>Low 25% is not limited to students in Achievement Levels 1 and 2</a:t>
            </a:r>
          </a:p>
          <a:p>
            <a:endParaRPr lang="en-US" dirty="0"/>
          </a:p>
        </p:txBody>
      </p:sp>
    </p:spTree>
    <p:extLst>
      <p:ext uri="{BB962C8B-B14F-4D97-AF65-F5344CB8AC3E}">
        <p14:creationId xmlns:p14="http://schemas.microsoft.com/office/powerpoint/2010/main" val="25400869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School Acceleration</a:t>
            </a:r>
          </a:p>
        </p:txBody>
      </p:sp>
      <p:sp>
        <p:nvSpPr>
          <p:cNvPr id="3" name="Content Placeholder 2"/>
          <p:cNvSpPr>
            <a:spLocks noGrp="1"/>
          </p:cNvSpPr>
          <p:nvPr>
            <p:ph idx="1"/>
          </p:nvPr>
        </p:nvSpPr>
        <p:spPr>
          <a:xfrm>
            <a:off x="628650" y="1760538"/>
            <a:ext cx="7886700" cy="4741862"/>
          </a:xfrm>
        </p:spPr>
        <p:txBody>
          <a:bodyPr>
            <a:normAutofit fontScale="85000" lnSpcReduction="20000"/>
          </a:bodyPr>
          <a:lstStyle/>
          <a:p>
            <a:r>
              <a:rPr lang="en-US" dirty="0"/>
              <a:t>The percentage of eligible students who passed one or more high school level statewide, standardized end-of-course (EOC) assessments or attained industry certifications identified in the industry certification funding list</a:t>
            </a:r>
          </a:p>
          <a:p>
            <a:r>
              <a:rPr lang="en-US" dirty="0"/>
              <a:t>Calculated for all schools that include grades 6, 7, and 8 or grades 7 and 8</a:t>
            </a:r>
          </a:p>
          <a:p>
            <a:r>
              <a:rPr lang="en-US" dirty="0"/>
              <a:t>Eligible students include full-year-enrolled students, who are current-year grade 8 students who scored at or above Achievement Level 3 on the Mathematics statewide assessments in the prior year, or are full-year-enrolled students in grades 6, 7, or 8 that took high school level EOC assessments or industry certifications</a:t>
            </a:r>
          </a:p>
          <a:p>
            <a:pPr lvl="1"/>
            <a:r>
              <a:rPr lang="en-US" dirty="0"/>
              <a:t>Industry certification data is the most recent available and lags by one year.</a:t>
            </a:r>
          </a:p>
          <a:p>
            <a:r>
              <a:rPr lang="en-US" dirty="0"/>
              <a:t>Students must be enrolled in the course to be included</a:t>
            </a:r>
          </a:p>
          <a:p>
            <a:r>
              <a:rPr lang="en-US" dirty="0"/>
              <a:t>A student is included in the calculation no more than once</a:t>
            </a:r>
          </a:p>
        </p:txBody>
      </p:sp>
    </p:spTree>
    <p:extLst>
      <p:ext uri="{BB962C8B-B14F-4D97-AF65-F5344CB8AC3E}">
        <p14:creationId xmlns:p14="http://schemas.microsoft.com/office/powerpoint/2010/main" val="3645364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Graduation Rate</a:t>
            </a:r>
          </a:p>
        </p:txBody>
      </p:sp>
      <p:sp>
        <p:nvSpPr>
          <p:cNvPr id="3" name="Content Placeholder 2"/>
          <p:cNvSpPr>
            <a:spLocks noGrp="1"/>
          </p:cNvSpPr>
          <p:nvPr>
            <p:ph idx="1"/>
          </p:nvPr>
        </p:nvSpPr>
        <p:spPr/>
        <p:txBody>
          <a:bodyPr/>
          <a:lstStyle/>
          <a:p>
            <a:r>
              <a:rPr lang="en-US" dirty="0"/>
              <a:t>The most recent 4-year cohort graduation rate measured according to 34 § CFR 200.19</a:t>
            </a:r>
          </a:p>
          <a:p>
            <a:r>
              <a:rPr lang="en-US" dirty="0"/>
              <a:t>Calculated for all schools that include grades 9 to 12, grades 10 to 12, and grades 11 and 12</a:t>
            </a:r>
          </a:p>
          <a:p>
            <a:r>
              <a:rPr lang="en-US" dirty="0"/>
              <a:t>Also calculated for combination schools that include these grade levels</a:t>
            </a:r>
          </a:p>
        </p:txBody>
      </p:sp>
    </p:spTree>
    <p:extLst>
      <p:ext uri="{BB962C8B-B14F-4D97-AF65-F5344CB8AC3E}">
        <p14:creationId xmlns:p14="http://schemas.microsoft.com/office/powerpoint/2010/main" val="13163142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College and Career Acceleration</a:t>
            </a:r>
          </a:p>
        </p:txBody>
      </p:sp>
      <p:sp>
        <p:nvSpPr>
          <p:cNvPr id="3" name="Content Placeholder 2"/>
          <p:cNvSpPr>
            <a:spLocks noGrp="1"/>
          </p:cNvSpPr>
          <p:nvPr>
            <p:ph idx="1"/>
          </p:nvPr>
        </p:nvSpPr>
        <p:spPr/>
        <p:txBody>
          <a:bodyPr/>
          <a:lstStyle/>
          <a:p>
            <a:r>
              <a:rPr lang="en-US" dirty="0"/>
              <a:t>Cohort-based calculation using the graduates from the graduation rate calculation as the denominator</a:t>
            </a:r>
          </a:p>
          <a:p>
            <a:r>
              <a:rPr lang="en-US" dirty="0"/>
              <a:t>The percentage of graduates who, while in high school, </a:t>
            </a:r>
          </a:p>
          <a:p>
            <a:pPr lvl="1"/>
            <a:r>
              <a:rPr lang="en-US" dirty="0"/>
              <a:t>earned college credit through AP, IB, or AICE examinations;</a:t>
            </a:r>
          </a:p>
          <a:p>
            <a:pPr lvl="1"/>
            <a:r>
              <a:rPr lang="en-US" dirty="0"/>
              <a:t>earned a C- or better in an eligible dual enrollment course; or</a:t>
            </a:r>
          </a:p>
          <a:p>
            <a:pPr lvl="1"/>
            <a:r>
              <a:rPr lang="en-US" dirty="0"/>
              <a:t>earned a CAPE industry certification</a:t>
            </a:r>
          </a:p>
          <a:p>
            <a:endParaRPr lang="en-US" dirty="0"/>
          </a:p>
        </p:txBody>
      </p:sp>
    </p:spTree>
    <p:extLst>
      <p:ext uri="{BB962C8B-B14F-4D97-AF65-F5344CB8AC3E}">
        <p14:creationId xmlns:p14="http://schemas.microsoft.com/office/powerpoint/2010/main" val="39374938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35568"/>
            <a:ext cx="7886700" cy="753533"/>
          </a:xfrm>
        </p:spPr>
        <p:txBody>
          <a:bodyPr>
            <a:normAutofit fontScale="90000"/>
          </a:bodyPr>
          <a:lstStyle/>
          <a:p>
            <a:r>
              <a:rPr lang="en-US" dirty="0"/>
              <a:t>Elementary School Grades Model</a:t>
            </a:r>
            <a:br>
              <a:rPr lang="en-US" dirty="0"/>
            </a:br>
            <a:r>
              <a:rPr lang="en-US" sz="2000" dirty="0"/>
              <a:t>(A maximum of 7 components)</a:t>
            </a:r>
            <a:endParaRPr lang="en-US" dirty="0"/>
          </a:p>
        </p:txBody>
      </p:sp>
      <p:sp>
        <p:nvSpPr>
          <p:cNvPr id="3" name="Content Placeholder 2"/>
          <p:cNvSpPr>
            <a:spLocks noGrp="1"/>
          </p:cNvSpPr>
          <p:nvPr>
            <p:ph idx="1"/>
          </p:nvPr>
        </p:nvSpPr>
        <p:spPr>
          <a:xfrm>
            <a:off x="628650" y="1820334"/>
            <a:ext cx="7886700" cy="745066"/>
          </a:xfrm>
        </p:spPr>
        <p:txBody>
          <a:bodyPr>
            <a:normAutofit fontScale="70000" lnSpcReduction="20000"/>
          </a:bodyPr>
          <a:lstStyle/>
          <a:p>
            <a:r>
              <a:rPr lang="en-US" dirty="0"/>
              <a:t>School grade is based on the percentage of total points earned, and schools are graded based only on the components for which they have sufficient data</a:t>
            </a:r>
          </a:p>
          <a:p>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067926561"/>
              </p:ext>
            </p:extLst>
          </p:nvPr>
        </p:nvGraphicFramePr>
        <p:xfrm>
          <a:off x="1828800" y="2696633"/>
          <a:ext cx="1828800" cy="3608643"/>
        </p:xfrm>
        <a:graphic>
          <a:graphicData uri="http://schemas.openxmlformats.org/drawingml/2006/table">
            <a:tbl>
              <a:tblPr firstRow="1" bandRow="1">
                <a:tableStyleId>{5C22544A-7EE6-4342-B048-85BDC9FD1C3A}</a:tableStyleId>
              </a:tblPr>
              <a:tblGrid>
                <a:gridCol w="1828800">
                  <a:extLst>
                    <a:ext uri="{9D8B030D-6E8A-4147-A177-3AD203B41FA5}">
                      <a16:colId xmlns="" xmlns:a16="http://schemas.microsoft.com/office/drawing/2014/main" val="20000"/>
                    </a:ext>
                  </a:extLst>
                </a:gridCol>
              </a:tblGrid>
              <a:tr h="733281">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8454">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845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845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823321774"/>
              </p:ext>
            </p:extLst>
          </p:nvPr>
        </p:nvGraphicFramePr>
        <p:xfrm>
          <a:off x="3657600" y="2696634"/>
          <a:ext cx="1828800" cy="3608643"/>
        </p:xfrm>
        <a:graphic>
          <a:graphicData uri="http://schemas.openxmlformats.org/drawingml/2006/table">
            <a:tbl>
              <a:tblPr firstRow="1" bandRow="1">
                <a:tableStyleId>{5C22544A-7EE6-4342-B048-85BDC9FD1C3A}</a:tableStyleId>
              </a:tblPr>
              <a:tblGrid>
                <a:gridCol w="1828800">
                  <a:extLst>
                    <a:ext uri="{9D8B030D-6E8A-4147-A177-3AD203B41FA5}">
                      <a16:colId xmlns="" xmlns:a16="http://schemas.microsoft.com/office/drawing/2014/main" val="20000"/>
                    </a:ext>
                  </a:extLst>
                </a:gridCol>
              </a:tblGrid>
              <a:tr h="733839">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8268">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8268">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8268">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871505316"/>
              </p:ext>
            </p:extLst>
          </p:nvPr>
        </p:nvGraphicFramePr>
        <p:xfrm>
          <a:off x="5507701" y="2699373"/>
          <a:ext cx="1828800" cy="3608643"/>
        </p:xfrm>
        <a:graphic>
          <a:graphicData uri="http://schemas.openxmlformats.org/drawingml/2006/table">
            <a:tbl>
              <a:tblPr firstRow="1" bandRow="1">
                <a:tableStyleId>{5C22544A-7EE6-4342-B048-85BDC9FD1C3A}</a:tableStyleId>
              </a:tblPr>
              <a:tblGrid>
                <a:gridCol w="1828800">
                  <a:extLst>
                    <a:ext uri="{9D8B030D-6E8A-4147-A177-3AD203B41FA5}">
                      <a16:colId xmlns="" xmlns:a16="http://schemas.microsoft.com/office/drawing/2014/main" val="20000"/>
                    </a:ext>
                  </a:extLst>
                </a:gridCol>
              </a:tblGrid>
              <a:tr h="736923">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1720">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7178069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35568"/>
            <a:ext cx="7886700" cy="753533"/>
          </a:xfrm>
        </p:spPr>
        <p:txBody>
          <a:bodyPr>
            <a:normAutofit fontScale="90000"/>
          </a:bodyPr>
          <a:lstStyle/>
          <a:p>
            <a:r>
              <a:rPr lang="en-US" dirty="0"/>
              <a:t>Middle School Grades Model</a:t>
            </a:r>
            <a:br>
              <a:rPr lang="en-US" dirty="0"/>
            </a:br>
            <a:r>
              <a:rPr lang="en-US" sz="2000" dirty="0"/>
              <a:t>(A maximum of 9 components)</a:t>
            </a:r>
            <a:endParaRPr lang="en-US" dirty="0"/>
          </a:p>
        </p:txBody>
      </p:sp>
      <p:sp>
        <p:nvSpPr>
          <p:cNvPr id="3" name="Content Placeholder 2"/>
          <p:cNvSpPr>
            <a:spLocks noGrp="1"/>
          </p:cNvSpPr>
          <p:nvPr>
            <p:ph idx="1"/>
          </p:nvPr>
        </p:nvSpPr>
        <p:spPr>
          <a:xfrm>
            <a:off x="628650" y="1820334"/>
            <a:ext cx="7886700" cy="745066"/>
          </a:xfrm>
        </p:spPr>
        <p:txBody>
          <a:bodyPr>
            <a:normAutofit fontScale="70000" lnSpcReduction="20000"/>
          </a:bodyPr>
          <a:lstStyle/>
          <a:p>
            <a:r>
              <a:rPr lang="en-US" dirty="0"/>
              <a:t>School grade is based on the percentage of total points earned, and schools are graded based only on the components for which they have sufficient data</a:t>
            </a:r>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405920902"/>
              </p:ext>
            </p:extLst>
          </p:nvPr>
        </p:nvGraphicFramePr>
        <p:xfrm>
          <a:off x="628650" y="2717646"/>
          <a:ext cx="1600200" cy="3608643"/>
        </p:xfrm>
        <a:graphic>
          <a:graphicData uri="http://schemas.openxmlformats.org/drawingml/2006/table">
            <a:tbl>
              <a:tblPr firstRow="1" bandRow="1">
                <a:tableStyleId>{5C22544A-7EE6-4342-B048-85BDC9FD1C3A}</a:tableStyleId>
              </a:tblPr>
              <a:tblGrid>
                <a:gridCol w="1600200">
                  <a:extLst>
                    <a:ext uri="{9D8B030D-6E8A-4147-A177-3AD203B41FA5}">
                      <a16:colId xmlns="" xmlns:a16="http://schemas.microsoft.com/office/drawing/2014/main" val="20000"/>
                    </a:ext>
                  </a:extLst>
                </a:gridCol>
              </a:tblGrid>
              <a:tr h="733281">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8454">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845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845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3890753317"/>
              </p:ext>
            </p:extLst>
          </p:nvPr>
        </p:nvGraphicFramePr>
        <p:xfrm>
          <a:off x="2228850" y="2713338"/>
          <a:ext cx="1600200" cy="3608643"/>
        </p:xfrm>
        <a:graphic>
          <a:graphicData uri="http://schemas.openxmlformats.org/drawingml/2006/table">
            <a:tbl>
              <a:tblPr firstRow="1" bandRow="1">
                <a:tableStyleId>{5C22544A-7EE6-4342-B048-85BDC9FD1C3A}</a:tableStyleId>
              </a:tblPr>
              <a:tblGrid>
                <a:gridCol w="1600200">
                  <a:extLst>
                    <a:ext uri="{9D8B030D-6E8A-4147-A177-3AD203B41FA5}">
                      <a16:colId xmlns="" xmlns:a16="http://schemas.microsoft.com/office/drawing/2014/main" val="20000"/>
                    </a:ext>
                  </a:extLst>
                </a:gridCol>
              </a:tblGrid>
              <a:tr h="733839">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8268">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8268">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8268">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755233979"/>
              </p:ext>
            </p:extLst>
          </p:nvPr>
        </p:nvGraphicFramePr>
        <p:xfrm>
          <a:off x="3836624" y="2716077"/>
          <a:ext cx="1600200" cy="3608643"/>
        </p:xfrm>
        <a:graphic>
          <a:graphicData uri="http://schemas.openxmlformats.org/drawingml/2006/table">
            <a:tbl>
              <a:tblPr firstRow="1" bandRow="1">
                <a:tableStyleId>{5C22544A-7EE6-4342-B048-85BDC9FD1C3A}</a:tableStyleId>
              </a:tblPr>
              <a:tblGrid>
                <a:gridCol w="1600200">
                  <a:extLst>
                    <a:ext uri="{9D8B030D-6E8A-4147-A177-3AD203B41FA5}">
                      <a16:colId xmlns="" xmlns:a16="http://schemas.microsoft.com/office/drawing/2014/main" val="20000"/>
                    </a:ext>
                  </a:extLst>
                </a:gridCol>
              </a:tblGrid>
              <a:tr h="736923">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1720">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2660628187"/>
              </p:ext>
            </p:extLst>
          </p:nvPr>
        </p:nvGraphicFramePr>
        <p:xfrm>
          <a:off x="5444398" y="2710101"/>
          <a:ext cx="1600200" cy="3611880"/>
        </p:xfrm>
        <a:graphic>
          <a:graphicData uri="http://schemas.openxmlformats.org/drawingml/2006/table">
            <a:tbl>
              <a:tblPr firstRow="1" bandRow="1">
                <a:tableStyleId>{5C22544A-7EE6-4342-B048-85BDC9FD1C3A}</a:tableStyleId>
              </a:tblPr>
              <a:tblGrid>
                <a:gridCol w="1600200">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2272617335"/>
              </p:ext>
            </p:extLst>
          </p:nvPr>
        </p:nvGraphicFramePr>
        <p:xfrm>
          <a:off x="7052172" y="2710101"/>
          <a:ext cx="1600200" cy="3611880"/>
        </p:xfrm>
        <a:graphic>
          <a:graphicData uri="http://schemas.openxmlformats.org/drawingml/2006/table">
            <a:tbl>
              <a:tblPr firstRow="1" bandRow="1">
                <a:tableStyleId>{5C22544A-7EE6-4342-B048-85BDC9FD1C3A}</a:tableStyleId>
              </a:tblPr>
              <a:tblGrid>
                <a:gridCol w="1600200">
                  <a:extLst>
                    <a:ext uri="{9D8B030D-6E8A-4147-A177-3AD203B41FA5}">
                      <a16:colId xmlns="" xmlns:a16="http://schemas.microsoft.com/office/drawing/2014/main" val="20000"/>
                    </a:ext>
                  </a:extLst>
                </a:gridCol>
              </a:tblGrid>
              <a:tr h="737584">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(0% to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2971053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35568"/>
            <a:ext cx="7886700" cy="753533"/>
          </a:xfrm>
        </p:spPr>
        <p:txBody>
          <a:bodyPr>
            <a:normAutofit fontScale="90000"/>
          </a:bodyPr>
          <a:lstStyle/>
          <a:p>
            <a:r>
              <a:rPr lang="en-US" dirty="0"/>
              <a:t>High School Grades Model</a:t>
            </a:r>
            <a:br>
              <a:rPr lang="en-US" dirty="0"/>
            </a:br>
            <a:r>
              <a:rPr lang="en-US" sz="2000" dirty="0"/>
              <a:t>(A maximum of 10 components)</a:t>
            </a:r>
            <a:endParaRPr lang="en-US" dirty="0"/>
          </a:p>
        </p:txBody>
      </p:sp>
      <p:sp>
        <p:nvSpPr>
          <p:cNvPr id="3" name="Content Placeholder 2"/>
          <p:cNvSpPr>
            <a:spLocks noGrp="1"/>
          </p:cNvSpPr>
          <p:nvPr>
            <p:ph idx="1"/>
          </p:nvPr>
        </p:nvSpPr>
        <p:spPr>
          <a:xfrm>
            <a:off x="628650" y="1820334"/>
            <a:ext cx="7886700" cy="745066"/>
          </a:xfrm>
        </p:spPr>
        <p:txBody>
          <a:bodyPr>
            <a:normAutofit fontScale="70000" lnSpcReduction="20000"/>
          </a:bodyPr>
          <a:lstStyle/>
          <a:p>
            <a:r>
              <a:rPr lang="en-US" dirty="0"/>
              <a:t>School grade is based on the percentage of total points earned, and schools are graded based only on the components for which they have sufficient data</a:t>
            </a:r>
          </a:p>
          <a:p>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2755178641"/>
              </p:ext>
            </p:extLst>
          </p:nvPr>
        </p:nvGraphicFramePr>
        <p:xfrm>
          <a:off x="366144" y="2669969"/>
          <a:ext cx="1371600" cy="3611881"/>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3939">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9314">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31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31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868461098"/>
              </p:ext>
            </p:extLst>
          </p:nvPr>
        </p:nvGraphicFramePr>
        <p:xfrm>
          <a:off x="1766333" y="2669970"/>
          <a:ext cx="1371600" cy="3611881"/>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4497">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9128">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128">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128">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3875213760"/>
              </p:ext>
            </p:extLst>
          </p:nvPr>
        </p:nvGraphicFramePr>
        <p:xfrm>
          <a:off x="3166522" y="2669971"/>
          <a:ext cx="1371600" cy="3611880"/>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7584">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539143043"/>
              </p:ext>
            </p:extLst>
          </p:nvPr>
        </p:nvGraphicFramePr>
        <p:xfrm>
          <a:off x="4566711" y="2676295"/>
          <a:ext cx="1371600" cy="3611880"/>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2464228270"/>
              </p:ext>
            </p:extLst>
          </p:nvPr>
        </p:nvGraphicFramePr>
        <p:xfrm>
          <a:off x="5966900" y="2676295"/>
          <a:ext cx="1371600" cy="3611880"/>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7584">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951798049"/>
              </p:ext>
            </p:extLst>
          </p:nvPr>
        </p:nvGraphicFramePr>
        <p:xfrm>
          <a:off x="7367089" y="2669971"/>
          <a:ext cx="1371600" cy="3611880"/>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20000"/>
                    </a:ext>
                  </a:extLst>
                </a:gridCol>
              </a:tblGrid>
              <a:tr h="737584">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7898473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35568"/>
            <a:ext cx="7886700" cy="753533"/>
          </a:xfrm>
        </p:spPr>
        <p:txBody>
          <a:bodyPr>
            <a:normAutofit fontScale="90000"/>
          </a:bodyPr>
          <a:lstStyle/>
          <a:p>
            <a:r>
              <a:rPr lang="en-US" dirty="0"/>
              <a:t>Combination School Grades Model</a:t>
            </a:r>
            <a:br>
              <a:rPr lang="en-US" dirty="0"/>
            </a:br>
            <a:r>
              <a:rPr lang="en-US" sz="2000" dirty="0"/>
              <a:t>(A maximum of 11 components)</a:t>
            </a:r>
            <a:endParaRPr lang="en-US" dirty="0"/>
          </a:p>
        </p:txBody>
      </p:sp>
      <p:sp>
        <p:nvSpPr>
          <p:cNvPr id="3" name="Content Placeholder 2"/>
          <p:cNvSpPr>
            <a:spLocks noGrp="1"/>
          </p:cNvSpPr>
          <p:nvPr>
            <p:ph idx="1"/>
          </p:nvPr>
        </p:nvSpPr>
        <p:spPr>
          <a:xfrm>
            <a:off x="628650" y="1820334"/>
            <a:ext cx="7886700" cy="745066"/>
          </a:xfrm>
        </p:spPr>
        <p:txBody>
          <a:bodyPr>
            <a:normAutofit fontScale="70000" lnSpcReduction="20000"/>
          </a:bodyPr>
          <a:lstStyle/>
          <a:p>
            <a:r>
              <a:rPr lang="en-US" dirty="0"/>
              <a:t>School grade is based on the percentage of total points earned, and schools are graded based only on the components for which they have sufficient data</a:t>
            </a:r>
          </a:p>
          <a:p>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1428460084"/>
              </p:ext>
            </p:extLst>
          </p:nvPr>
        </p:nvGraphicFramePr>
        <p:xfrm>
          <a:off x="530271" y="2696631"/>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3939">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9314">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31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31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844079320"/>
              </p:ext>
            </p:extLst>
          </p:nvPr>
        </p:nvGraphicFramePr>
        <p:xfrm>
          <a:off x="1687014" y="2696632"/>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4497">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9128">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128">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128">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3199888512"/>
              </p:ext>
            </p:extLst>
          </p:nvPr>
        </p:nvGraphicFramePr>
        <p:xfrm>
          <a:off x="2843757"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2841011021"/>
              </p:ext>
            </p:extLst>
          </p:nvPr>
        </p:nvGraphicFramePr>
        <p:xfrm>
          <a:off x="4000500"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1502880035"/>
              </p:ext>
            </p:extLst>
          </p:nvPr>
        </p:nvGraphicFramePr>
        <p:xfrm>
          <a:off x="6313986" y="2696632"/>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279584993"/>
              </p:ext>
            </p:extLst>
          </p:nvPr>
        </p:nvGraphicFramePr>
        <p:xfrm>
          <a:off x="7470729" y="2696631"/>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2" name="Content Placeholder 3"/>
          <p:cNvGraphicFramePr>
            <a:graphicFrameLocks/>
          </p:cNvGraphicFramePr>
          <p:nvPr>
            <p:extLst>
              <p:ext uri="{D42A27DB-BD31-4B8C-83A1-F6EECF244321}">
                <p14:modId xmlns:p14="http://schemas.microsoft.com/office/powerpoint/2010/main" val="3022053506"/>
              </p:ext>
            </p:extLst>
          </p:nvPr>
        </p:nvGraphicFramePr>
        <p:xfrm>
          <a:off x="5157243"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(0% to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7146405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Grade Scale</a:t>
            </a:r>
          </a:p>
        </p:txBody>
      </p:sp>
      <p:sp>
        <p:nvSpPr>
          <p:cNvPr id="3" name="Content Placeholder 2"/>
          <p:cNvSpPr>
            <a:spLocks noGrp="1"/>
          </p:cNvSpPr>
          <p:nvPr>
            <p:ph idx="1"/>
          </p:nvPr>
        </p:nvSpPr>
        <p:spPr/>
        <p:txBody>
          <a:bodyPr/>
          <a:lstStyle/>
          <a:p>
            <a:r>
              <a:rPr lang="en-US" dirty="0"/>
              <a:t>A = 62 percent of total applicable points or higher</a:t>
            </a:r>
          </a:p>
          <a:p>
            <a:r>
              <a:rPr lang="en-US" dirty="0"/>
              <a:t>B = 54 to 61 percent of total applicable points</a:t>
            </a:r>
          </a:p>
          <a:p>
            <a:r>
              <a:rPr lang="en-US" dirty="0"/>
              <a:t>C = 41 to 53 percent of total applicable points</a:t>
            </a:r>
          </a:p>
          <a:p>
            <a:r>
              <a:rPr lang="en-US" dirty="0"/>
              <a:t>D = 32 to 40 percent of total applicable points </a:t>
            </a:r>
          </a:p>
          <a:p>
            <a:r>
              <a:rPr lang="en-US" dirty="0"/>
              <a:t>F = 31 percent of total applicable points or less</a:t>
            </a:r>
          </a:p>
        </p:txBody>
      </p:sp>
    </p:spTree>
    <p:extLst>
      <p:ext uri="{BB962C8B-B14F-4D97-AF65-F5344CB8AC3E}">
        <p14:creationId xmlns:p14="http://schemas.microsoft.com/office/powerpoint/2010/main" val="20841299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the School Grade</a:t>
            </a:r>
          </a:p>
        </p:txBody>
      </p:sp>
      <p:sp>
        <p:nvSpPr>
          <p:cNvPr id="3" name="Content Placeholder 2"/>
          <p:cNvSpPr>
            <a:spLocks noGrp="1"/>
          </p:cNvSpPr>
          <p:nvPr>
            <p:ph idx="1"/>
          </p:nvPr>
        </p:nvSpPr>
        <p:spPr>
          <a:xfrm>
            <a:off x="628650" y="1906348"/>
            <a:ext cx="7886700" cy="4655319"/>
          </a:xfrm>
        </p:spPr>
        <p:txBody>
          <a:bodyPr/>
          <a:lstStyle/>
          <a:p>
            <a:pPr eaLnBrk="1" hangingPunct="1"/>
            <a:r>
              <a:rPr lang="en-US" altLang="en-US" dirty="0"/>
              <a:t>The school’s grade is determined by:</a:t>
            </a:r>
          </a:p>
          <a:p>
            <a:pPr lvl="1" eaLnBrk="1" hangingPunct="1"/>
            <a:r>
              <a:rPr lang="en-US" altLang="en-US" dirty="0"/>
              <a:t>Summing the points earned for each component (each component is worth 100 points) and dividing by the number of components with sufficient data</a:t>
            </a:r>
          </a:p>
          <a:p>
            <a:pPr lvl="1" eaLnBrk="1" hangingPunct="1"/>
            <a:r>
              <a:rPr lang="en-US" altLang="en-US" dirty="0"/>
              <a:t>The percentage resulting is the percentage of points the school earned from all applicable components</a:t>
            </a:r>
          </a:p>
          <a:p>
            <a:pPr lvl="1" eaLnBrk="1" hangingPunct="1"/>
            <a:r>
              <a:rPr lang="en-US" altLang="en-US" dirty="0"/>
              <a:t>This percentage would be compared to the scale set by the State Board of Education to determine a school’s grade</a:t>
            </a:r>
          </a:p>
        </p:txBody>
      </p:sp>
    </p:spTree>
    <p:extLst>
      <p:ext uri="{BB962C8B-B14F-4D97-AF65-F5344CB8AC3E}">
        <p14:creationId xmlns:p14="http://schemas.microsoft.com/office/powerpoint/2010/main" val="11258636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393" y="764909"/>
            <a:ext cx="7886700" cy="734370"/>
          </a:xfrm>
        </p:spPr>
        <p:txBody>
          <a:bodyPr>
            <a:noAutofit/>
          </a:bodyPr>
          <a:lstStyle/>
          <a:p>
            <a:r>
              <a:rPr lang="en-US" sz="2800" dirty="0"/>
              <a:t>Example for Calculating the School Grade</a:t>
            </a:r>
          </a:p>
        </p:txBody>
      </p:sp>
      <p:graphicFrame>
        <p:nvGraphicFramePr>
          <p:cNvPr id="4" name="Content Placeholder 3"/>
          <p:cNvGraphicFramePr>
            <a:graphicFrameLocks/>
          </p:cNvGraphicFramePr>
          <p:nvPr>
            <p:extLst>
              <p:ext uri="{D42A27DB-BD31-4B8C-83A1-F6EECF244321}">
                <p14:modId xmlns:p14="http://schemas.microsoft.com/office/powerpoint/2010/main" val="2242041933"/>
              </p:ext>
            </p:extLst>
          </p:nvPr>
        </p:nvGraphicFramePr>
        <p:xfrm>
          <a:off x="544014" y="1499279"/>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3939">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9314">
                <a:tc>
                  <a:txBody>
                    <a:bodyPr/>
                    <a:lstStyle/>
                    <a:p>
                      <a:pPr algn="ctr"/>
                      <a:r>
                        <a:rPr lang="en-US" sz="1300" dirty="0">
                          <a:solidFill>
                            <a:schemeClr val="bg1"/>
                          </a:solidFill>
                        </a:rPr>
                        <a:t>Achievement</a:t>
                      </a:r>
                    </a:p>
                    <a:p>
                      <a:pPr algn="ctr"/>
                      <a:r>
                        <a:rPr lang="en-US" sz="1600" b="1" dirty="0">
                          <a:solidFill>
                            <a:schemeClr val="bg1"/>
                          </a:solidFill>
                        </a:rPr>
                        <a:t>41%</a:t>
                      </a:r>
                    </a:p>
                  </a:txBody>
                  <a:tcPr marL="91473" marR="91473" marT="45700" marB="45700">
                    <a:solidFill>
                      <a:srgbClr val="00689B"/>
                    </a:solidFill>
                  </a:tcPr>
                </a:tc>
                <a:extLst>
                  <a:ext uri="{0D108BD9-81ED-4DB2-BD59-A6C34878D82A}">
                    <a16:rowId xmlns="" xmlns:a16="http://schemas.microsoft.com/office/drawing/2014/main" val="10001"/>
                  </a:ext>
                </a:extLst>
              </a:tr>
              <a:tr h="95931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600" b="1" baseline="0" dirty="0">
                          <a:solidFill>
                            <a:schemeClr val="bg1"/>
                          </a:solidFill>
                        </a:rPr>
                        <a:t>60%</a:t>
                      </a:r>
                      <a:endParaRPr lang="en-US" sz="1600" b="1"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31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600" b="1" dirty="0">
                          <a:solidFill>
                            <a:schemeClr val="bg1"/>
                          </a:solidFill>
                        </a:rPr>
                        <a:t>53%</a:t>
                      </a: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3809415571"/>
              </p:ext>
            </p:extLst>
          </p:nvPr>
        </p:nvGraphicFramePr>
        <p:xfrm>
          <a:off x="1700757" y="1499280"/>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4497">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9128">
                <a:tc>
                  <a:txBody>
                    <a:bodyPr/>
                    <a:lstStyle/>
                    <a:p>
                      <a:pPr algn="ctr"/>
                      <a:r>
                        <a:rPr lang="en-US" sz="1300" dirty="0">
                          <a:solidFill>
                            <a:schemeClr val="bg1"/>
                          </a:solidFill>
                        </a:rPr>
                        <a:t>Achievement</a:t>
                      </a:r>
                    </a:p>
                    <a:p>
                      <a:pPr algn="ctr"/>
                      <a:r>
                        <a:rPr lang="en-US" sz="1600" b="1" dirty="0">
                          <a:solidFill>
                            <a:schemeClr val="bg1"/>
                          </a:solidFill>
                        </a:rPr>
                        <a:t>40%</a:t>
                      </a:r>
                    </a:p>
                  </a:txBody>
                  <a:tcPr marL="91473" marR="91473" marT="45700" marB="45700">
                    <a:solidFill>
                      <a:srgbClr val="00689B"/>
                    </a:solidFill>
                  </a:tcPr>
                </a:tc>
                <a:extLst>
                  <a:ext uri="{0D108BD9-81ED-4DB2-BD59-A6C34878D82A}">
                    <a16:rowId xmlns="" xmlns:a16="http://schemas.microsoft.com/office/drawing/2014/main" val="10001"/>
                  </a:ext>
                </a:extLst>
              </a:tr>
              <a:tr h="959128">
                <a:tc>
                  <a:txBody>
                    <a:bodyPr/>
                    <a:lstStyle/>
                    <a:p>
                      <a:pPr algn="ctr"/>
                      <a:r>
                        <a:rPr lang="en-US" sz="1300" dirty="0">
                          <a:solidFill>
                            <a:schemeClr val="bg1"/>
                          </a:solidFill>
                        </a:rPr>
                        <a:t>Learning</a:t>
                      </a:r>
                      <a:r>
                        <a:rPr lang="en-US" sz="1300" baseline="0" dirty="0">
                          <a:solidFill>
                            <a:schemeClr val="bg1"/>
                          </a:solidFill>
                        </a:rPr>
                        <a:t> Gains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55%</a:t>
                      </a:r>
                    </a:p>
                    <a:p>
                      <a:pPr algn="ctr"/>
                      <a:endParaRPr lang="en-US" sz="1300" baseline="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128">
                <a:tc>
                  <a:txBody>
                    <a:bodyPr/>
                    <a:lstStyle/>
                    <a:p>
                      <a:pPr algn="ctr"/>
                      <a:r>
                        <a:rPr lang="en-US" sz="1300" dirty="0">
                          <a:solidFill>
                            <a:schemeClr val="bg1"/>
                          </a:solidFill>
                        </a:rPr>
                        <a:t>Learning Gains of the </a:t>
                      </a:r>
                    </a:p>
                    <a:p>
                      <a:pPr algn="ctr"/>
                      <a:r>
                        <a:rPr lang="en-US" sz="1300" dirty="0">
                          <a:solidFill>
                            <a:schemeClr val="bg1"/>
                          </a:solidFill>
                        </a:rPr>
                        <a:t>Low 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53%</a:t>
                      </a: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158287847"/>
              </p:ext>
            </p:extLst>
          </p:nvPr>
        </p:nvGraphicFramePr>
        <p:xfrm>
          <a:off x="2857500" y="1499281"/>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36%</a:t>
                      </a: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716151334"/>
              </p:ext>
            </p:extLst>
          </p:nvPr>
        </p:nvGraphicFramePr>
        <p:xfrm>
          <a:off x="4014243" y="1499281"/>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endParaRPr lang="en-US" sz="1300" dirty="0">
                        <a:solidFill>
                          <a:schemeClr val="bg1"/>
                        </a:solidFill>
                      </a:endParaRPr>
                    </a:p>
                    <a:p>
                      <a:pPr algn="ctr"/>
                      <a:r>
                        <a:rPr lang="en-US" sz="1600" b="1" dirty="0">
                          <a:solidFill>
                            <a:schemeClr val="bg1"/>
                          </a:solidFill>
                        </a:rPr>
                        <a:t>53%</a:t>
                      </a: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1563237141"/>
              </p:ext>
            </p:extLst>
          </p:nvPr>
        </p:nvGraphicFramePr>
        <p:xfrm>
          <a:off x="6327729" y="1499280"/>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endParaRPr lang="en-US" sz="1600" b="1" baseline="0" dirty="0">
                        <a:solidFill>
                          <a:schemeClr val="bg1"/>
                        </a:solidFill>
                      </a:endParaRPr>
                    </a:p>
                    <a:p>
                      <a:pPr algn="ctr"/>
                      <a:r>
                        <a:rPr lang="en-US" sz="1600" b="1" baseline="0" dirty="0">
                          <a:solidFill>
                            <a:schemeClr val="bg1"/>
                          </a:solidFill>
                        </a:rPr>
                        <a:t>74%</a:t>
                      </a: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868512311"/>
              </p:ext>
            </p:extLst>
          </p:nvPr>
        </p:nvGraphicFramePr>
        <p:xfrm>
          <a:off x="7484472" y="1499279"/>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a:t>
                      </a:r>
                    </a:p>
                    <a:p>
                      <a:pPr algn="ctr"/>
                      <a:endParaRPr lang="en-US" sz="1600" b="1" baseline="0" dirty="0">
                        <a:solidFill>
                          <a:schemeClr val="bg1"/>
                        </a:solidFill>
                      </a:endParaRPr>
                    </a:p>
                    <a:p>
                      <a:pPr algn="ctr"/>
                      <a:r>
                        <a:rPr lang="en-US" sz="1600" b="1" baseline="0" dirty="0">
                          <a:solidFill>
                            <a:schemeClr val="bg1"/>
                          </a:solidFill>
                        </a:rPr>
                        <a:t>38%</a:t>
                      </a:r>
                      <a:r>
                        <a:rPr lang="en-US" sz="1300" baseline="0" dirty="0">
                          <a:solidFill>
                            <a:schemeClr val="bg1"/>
                          </a:solidFill>
                        </a:rPr>
                        <a:t> </a:t>
                      </a: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3641772855"/>
              </p:ext>
            </p:extLst>
          </p:nvPr>
        </p:nvGraphicFramePr>
        <p:xfrm>
          <a:off x="5157243" y="1499281"/>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mn-lt"/>
                        </a:rPr>
                        <a:t>64%</a:t>
                      </a: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575686204"/>
              </p:ext>
            </p:extLst>
          </p:nvPr>
        </p:nvGraphicFramePr>
        <p:xfrm>
          <a:off x="1687016" y="5289995"/>
          <a:ext cx="5797457" cy="1229823"/>
        </p:xfrm>
        <a:graphic>
          <a:graphicData uri="http://schemas.openxmlformats.org/drawingml/2006/table">
            <a:tbl>
              <a:tblPr firstRow="1" bandRow="1">
                <a:tableStyleId>{5C22544A-7EE6-4342-B048-85BDC9FD1C3A}</a:tableStyleId>
              </a:tblPr>
              <a:tblGrid>
                <a:gridCol w="1666777">
                  <a:extLst>
                    <a:ext uri="{9D8B030D-6E8A-4147-A177-3AD203B41FA5}">
                      <a16:colId xmlns="" xmlns:a16="http://schemas.microsoft.com/office/drawing/2014/main" val="20000"/>
                    </a:ext>
                  </a:extLst>
                </a:gridCol>
                <a:gridCol w="1298333">
                  <a:extLst>
                    <a:ext uri="{9D8B030D-6E8A-4147-A177-3AD203B41FA5}">
                      <a16:colId xmlns="" xmlns:a16="http://schemas.microsoft.com/office/drawing/2014/main" val="20001"/>
                    </a:ext>
                  </a:extLst>
                </a:gridCol>
                <a:gridCol w="1736958">
                  <a:extLst>
                    <a:ext uri="{9D8B030D-6E8A-4147-A177-3AD203B41FA5}">
                      <a16:colId xmlns="" xmlns:a16="http://schemas.microsoft.com/office/drawing/2014/main" val="20002"/>
                    </a:ext>
                  </a:extLst>
                </a:gridCol>
                <a:gridCol w="1095389">
                  <a:extLst>
                    <a:ext uri="{9D8B030D-6E8A-4147-A177-3AD203B41FA5}">
                      <a16:colId xmlns="" xmlns:a16="http://schemas.microsoft.com/office/drawing/2014/main" val="20003"/>
                    </a:ext>
                  </a:extLst>
                </a:gridCol>
              </a:tblGrid>
              <a:tr h="847793">
                <a:tc>
                  <a:txBody>
                    <a:bodyPr/>
                    <a:lstStyle/>
                    <a:p>
                      <a:pPr algn="ctr"/>
                      <a:r>
                        <a:rPr lang="en-US" sz="1600" dirty="0"/>
                        <a:t>Total Points Earned</a:t>
                      </a:r>
                    </a:p>
                  </a:txBody>
                  <a:tcPr anchor="b">
                    <a:solidFill>
                      <a:srgbClr val="CD9D2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Total Components</a:t>
                      </a:r>
                    </a:p>
                  </a:txBody>
                  <a:tcPr anchor="b">
                    <a:solidFill>
                      <a:srgbClr val="CD9D2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Percent of Total Possible Points</a:t>
                      </a:r>
                    </a:p>
                  </a:txBody>
                  <a:tcPr anchor="b">
                    <a:solidFill>
                      <a:srgbClr val="CD9D2C"/>
                    </a:solidFill>
                  </a:tcPr>
                </a:tc>
                <a:tc>
                  <a:txBody>
                    <a:bodyPr/>
                    <a:lstStyle/>
                    <a:p>
                      <a:pPr algn="ctr"/>
                      <a:r>
                        <a:rPr lang="en-US" sz="1600" dirty="0"/>
                        <a:t>Grade</a:t>
                      </a:r>
                    </a:p>
                  </a:txBody>
                  <a:tcPr anchor="b">
                    <a:solidFill>
                      <a:srgbClr val="CD9D2C"/>
                    </a:solidFill>
                  </a:tcPr>
                </a:tc>
                <a:extLst>
                  <a:ext uri="{0D108BD9-81ED-4DB2-BD59-A6C34878D82A}">
                    <a16:rowId xmlns="" xmlns:a16="http://schemas.microsoft.com/office/drawing/2014/main" val="10000"/>
                  </a:ext>
                </a:extLst>
              </a:tr>
              <a:tr h="382030">
                <a:tc>
                  <a:txBody>
                    <a:bodyPr/>
                    <a:lstStyle/>
                    <a:p>
                      <a:pPr algn="ctr"/>
                      <a:r>
                        <a:rPr lang="en-US" sz="1600" dirty="0">
                          <a:solidFill>
                            <a:schemeClr val="tx1"/>
                          </a:solidFill>
                        </a:rPr>
                        <a:t>567</a:t>
                      </a:r>
                    </a:p>
                  </a:txBody>
                  <a:tcPr>
                    <a:solidFill>
                      <a:srgbClr val="EAEAEA"/>
                    </a:solidFill>
                  </a:tcPr>
                </a:tc>
                <a:tc>
                  <a:txBody>
                    <a:bodyPr/>
                    <a:lstStyle/>
                    <a:p>
                      <a:pPr algn="ctr"/>
                      <a:r>
                        <a:rPr lang="en-US" sz="1600" dirty="0">
                          <a:solidFill>
                            <a:schemeClr val="tx1"/>
                          </a:solidFill>
                        </a:rPr>
                        <a:t>11</a:t>
                      </a:r>
                    </a:p>
                  </a:txBody>
                  <a:tcPr>
                    <a:solidFill>
                      <a:srgbClr val="EAEAEA"/>
                    </a:solidFill>
                  </a:tcPr>
                </a:tc>
                <a:tc>
                  <a:txBody>
                    <a:bodyPr/>
                    <a:lstStyle/>
                    <a:p>
                      <a:pPr algn="ctr"/>
                      <a:r>
                        <a:rPr lang="en-US" sz="1600" dirty="0">
                          <a:solidFill>
                            <a:schemeClr val="tx1"/>
                          </a:solidFill>
                        </a:rPr>
                        <a:t>52%</a:t>
                      </a:r>
                    </a:p>
                  </a:txBody>
                  <a:tcPr>
                    <a:solidFill>
                      <a:srgbClr val="EAEAEA"/>
                    </a:solidFill>
                  </a:tcPr>
                </a:tc>
                <a:tc>
                  <a:txBody>
                    <a:bodyPr/>
                    <a:lstStyle/>
                    <a:p>
                      <a:pPr algn="ctr"/>
                      <a:r>
                        <a:rPr lang="en-US" sz="1600" dirty="0">
                          <a:solidFill>
                            <a:schemeClr val="tx1"/>
                          </a:solidFill>
                        </a:rPr>
                        <a:t>C</a:t>
                      </a:r>
                    </a:p>
                  </a:txBody>
                  <a:tcPr>
                    <a:solidFill>
                      <a:srgbClr val="EAEAEA"/>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08645273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 Grades</a:t>
            </a:r>
          </a:p>
        </p:txBody>
      </p:sp>
      <p:sp>
        <p:nvSpPr>
          <p:cNvPr id="3" name="Content Placeholder 2"/>
          <p:cNvSpPr>
            <a:spLocks noGrp="1"/>
          </p:cNvSpPr>
          <p:nvPr>
            <p:ph idx="1"/>
          </p:nvPr>
        </p:nvSpPr>
        <p:spPr/>
        <p:txBody>
          <a:bodyPr/>
          <a:lstStyle/>
          <a:p>
            <a:pPr eaLnBrk="1" hangingPunct="1"/>
            <a:r>
              <a:rPr lang="en-US" altLang="en-US" dirty="0"/>
              <a:t>Districts receive grades based on all of the components in the school grades model</a:t>
            </a:r>
          </a:p>
          <a:p>
            <a:pPr eaLnBrk="1" hangingPunct="1"/>
            <a:r>
              <a:rPr lang="en-US" altLang="en-US" dirty="0"/>
              <a:t>Students who were not full-year-enrolled in a school but were full-year-enrolled in the district will be included in the district grade in addition to students included in schools’ grades</a:t>
            </a:r>
          </a:p>
        </p:txBody>
      </p:sp>
    </p:spTree>
    <p:extLst>
      <p:ext uri="{BB962C8B-B14F-4D97-AF65-F5344CB8AC3E}">
        <p14:creationId xmlns:p14="http://schemas.microsoft.com/office/powerpoint/2010/main" val="276217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35568"/>
            <a:ext cx="7886700" cy="753533"/>
          </a:xfrm>
        </p:spPr>
        <p:txBody>
          <a:bodyPr>
            <a:normAutofit fontScale="90000"/>
          </a:bodyPr>
          <a:lstStyle/>
          <a:p>
            <a:r>
              <a:rPr lang="en-US" dirty="0"/>
              <a:t>District School Grades Model</a:t>
            </a:r>
            <a:br>
              <a:rPr lang="en-US" dirty="0"/>
            </a:br>
            <a:r>
              <a:rPr lang="en-US" sz="2000" dirty="0"/>
              <a:t>(A maximum of 11 components)</a:t>
            </a:r>
            <a:endParaRPr lang="en-US" dirty="0"/>
          </a:p>
        </p:txBody>
      </p:sp>
      <p:sp>
        <p:nvSpPr>
          <p:cNvPr id="3" name="Content Placeholder 2"/>
          <p:cNvSpPr>
            <a:spLocks noGrp="1"/>
          </p:cNvSpPr>
          <p:nvPr>
            <p:ph idx="1"/>
          </p:nvPr>
        </p:nvSpPr>
        <p:spPr>
          <a:xfrm>
            <a:off x="628650" y="1820334"/>
            <a:ext cx="7886700" cy="745066"/>
          </a:xfrm>
        </p:spPr>
        <p:txBody>
          <a:bodyPr>
            <a:normAutofit fontScale="70000" lnSpcReduction="20000"/>
          </a:bodyPr>
          <a:lstStyle/>
          <a:p>
            <a:r>
              <a:rPr lang="en-US" dirty="0"/>
              <a:t>The district grade is based on the percentage of total points earned, and schools are graded based only on the components for which they have sufficient data</a:t>
            </a:r>
          </a:p>
          <a:p>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79153241"/>
              </p:ext>
            </p:extLst>
          </p:nvPr>
        </p:nvGraphicFramePr>
        <p:xfrm>
          <a:off x="530271" y="2696631"/>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3939">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9314">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31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31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3533868348"/>
              </p:ext>
            </p:extLst>
          </p:nvPr>
        </p:nvGraphicFramePr>
        <p:xfrm>
          <a:off x="1687014" y="2696632"/>
          <a:ext cx="1143000" cy="3611881"/>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4497">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9128">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959128">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128">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2498101713"/>
              </p:ext>
            </p:extLst>
          </p:nvPr>
        </p:nvGraphicFramePr>
        <p:xfrm>
          <a:off x="2843757"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2902927981"/>
              </p:ext>
            </p:extLst>
          </p:nvPr>
        </p:nvGraphicFramePr>
        <p:xfrm>
          <a:off x="4000500"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1157849629"/>
              </p:ext>
            </p:extLst>
          </p:nvPr>
        </p:nvGraphicFramePr>
        <p:xfrm>
          <a:off x="6313986" y="2696632"/>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1235293818"/>
              </p:ext>
            </p:extLst>
          </p:nvPr>
        </p:nvGraphicFramePr>
        <p:xfrm>
          <a:off x="7470729" y="2696631"/>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2" name="Content Placeholder 3"/>
          <p:cNvGraphicFramePr>
            <a:graphicFrameLocks/>
          </p:cNvGraphicFramePr>
          <p:nvPr>
            <p:extLst>
              <p:ext uri="{D42A27DB-BD31-4B8C-83A1-F6EECF244321}">
                <p14:modId xmlns:p14="http://schemas.microsoft.com/office/powerpoint/2010/main" val="18031854"/>
              </p:ext>
            </p:extLst>
          </p:nvPr>
        </p:nvGraphicFramePr>
        <p:xfrm>
          <a:off x="5157243" y="2696633"/>
          <a:ext cx="1143000" cy="3611880"/>
        </p:xfrm>
        <a:graphic>
          <a:graphicData uri="http://schemas.openxmlformats.org/drawingml/2006/table">
            <a:tbl>
              <a:tblPr firstRow="1" bandRow="1">
                <a:tableStyleId>{5C22544A-7EE6-4342-B048-85BDC9FD1C3A}</a:tableStyleId>
              </a:tblPr>
              <a:tblGrid>
                <a:gridCol w="1143000">
                  <a:extLst>
                    <a:ext uri="{9D8B030D-6E8A-4147-A177-3AD203B41FA5}">
                      <a16:colId xmlns="" xmlns:a16="http://schemas.microsoft.com/office/drawing/2014/main" val="20000"/>
                    </a:ext>
                  </a:extLst>
                </a:gridCol>
              </a:tblGrid>
              <a:tr h="737584">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(0% to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609821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Improvement Ratings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400210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Improvement Ratings</a:t>
            </a:r>
          </a:p>
        </p:txBody>
      </p:sp>
      <p:sp>
        <p:nvSpPr>
          <p:cNvPr id="3" name="Content Placeholder 2"/>
          <p:cNvSpPr>
            <a:spLocks noGrp="1"/>
          </p:cNvSpPr>
          <p:nvPr>
            <p:ph idx="1"/>
          </p:nvPr>
        </p:nvSpPr>
        <p:spPr/>
        <p:txBody>
          <a:bodyPr>
            <a:normAutofit lnSpcReduction="10000"/>
          </a:bodyPr>
          <a:lstStyle/>
          <a:p>
            <a:r>
              <a:rPr lang="en-US" dirty="0"/>
              <a:t>Alternative schools and exceptional student education (ESE) center schools choose whether to receive a school grade or a school improvement rating</a:t>
            </a:r>
          </a:p>
          <a:p>
            <a:r>
              <a:rPr lang="en-US" dirty="0"/>
              <a:t>If the school chooses to receive a rating, its students’ performance information is used in both the school’s rating and the students’ home-zoned school’s grade</a:t>
            </a:r>
          </a:p>
          <a:p>
            <a:r>
              <a:rPr lang="en-US" dirty="0"/>
              <a:t>The department provides the district a list of schools from which to verify the schools that are eligible to choose a rating</a:t>
            </a:r>
          </a:p>
        </p:txBody>
      </p:sp>
    </p:spTree>
    <p:extLst>
      <p:ext uri="{BB962C8B-B14F-4D97-AF65-F5344CB8AC3E}">
        <p14:creationId xmlns:p14="http://schemas.microsoft.com/office/powerpoint/2010/main" val="240188096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Students Tied Back Across Districts</a:t>
            </a:r>
          </a:p>
        </p:txBody>
      </p:sp>
      <p:sp>
        <p:nvSpPr>
          <p:cNvPr id="3" name="Content Placeholder 2"/>
          <p:cNvSpPr>
            <a:spLocks noGrp="1"/>
          </p:cNvSpPr>
          <p:nvPr>
            <p:ph idx="1"/>
          </p:nvPr>
        </p:nvSpPr>
        <p:spPr/>
        <p:txBody>
          <a:bodyPr/>
          <a:lstStyle/>
          <a:p>
            <a:r>
              <a:rPr lang="en-US" dirty="0"/>
              <a:t>Districts are receiving a file during the Survey 3 processing window that identifies the students being tied back from another district</a:t>
            </a:r>
          </a:p>
          <a:p>
            <a:r>
              <a:rPr lang="en-US" dirty="0"/>
              <a:t>If the home-zoned district and school need to be updated, you must contact the district of enrollment</a:t>
            </a:r>
          </a:p>
        </p:txBody>
      </p:sp>
    </p:spTree>
    <p:extLst>
      <p:ext uri="{BB962C8B-B14F-4D97-AF65-F5344CB8AC3E}">
        <p14:creationId xmlns:p14="http://schemas.microsoft.com/office/powerpoint/2010/main" val="233069474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Improvement Ratings</a:t>
            </a:r>
          </a:p>
        </p:txBody>
      </p:sp>
      <p:sp>
        <p:nvSpPr>
          <p:cNvPr id="3" name="Content Placeholder 2"/>
          <p:cNvSpPr>
            <a:spLocks noGrp="1"/>
          </p:cNvSpPr>
          <p:nvPr>
            <p:ph idx="1"/>
          </p:nvPr>
        </p:nvSpPr>
        <p:spPr>
          <a:xfrm>
            <a:off x="628650" y="1906348"/>
            <a:ext cx="7886700" cy="4621452"/>
          </a:xfrm>
        </p:spPr>
        <p:txBody>
          <a:bodyPr>
            <a:normAutofit/>
          </a:bodyPr>
          <a:lstStyle/>
          <a:p>
            <a:r>
              <a:rPr lang="en-US" dirty="0"/>
              <a:t>The school improvement rating shall identify an alternative school or ESE center school as having one of the following ratings:</a:t>
            </a:r>
          </a:p>
          <a:p>
            <a:pPr lvl="1"/>
            <a:r>
              <a:rPr lang="en-US" b="1" dirty="0"/>
              <a:t>Commendable</a:t>
            </a:r>
            <a:r>
              <a:rPr lang="en-US" dirty="0"/>
              <a:t>: a significant percentage of the students attending the school are making learning gains</a:t>
            </a:r>
          </a:p>
          <a:p>
            <a:pPr lvl="1"/>
            <a:r>
              <a:rPr lang="en-US" b="1" dirty="0"/>
              <a:t>Maintaining</a:t>
            </a:r>
            <a:r>
              <a:rPr lang="en-US" dirty="0"/>
              <a:t>: a sufficient percentage of the students attending the school are making learning gains</a:t>
            </a:r>
          </a:p>
          <a:p>
            <a:pPr lvl="1"/>
            <a:r>
              <a:rPr lang="en-US" b="1" dirty="0"/>
              <a:t>Unsatisfactory</a:t>
            </a:r>
            <a:r>
              <a:rPr lang="en-US" dirty="0"/>
              <a:t>: an insufficient percentage of the students attending the school are making learning gains </a:t>
            </a:r>
          </a:p>
        </p:txBody>
      </p:sp>
    </p:spTree>
    <p:extLst>
      <p:ext uri="{BB962C8B-B14F-4D97-AF65-F5344CB8AC3E}">
        <p14:creationId xmlns:p14="http://schemas.microsoft.com/office/powerpoint/2010/main" val="14729324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Percent Tested</a:t>
            </a:r>
          </a:p>
        </p:txBody>
      </p:sp>
      <p:sp>
        <p:nvSpPr>
          <p:cNvPr id="3" name="Content Placeholder 2"/>
          <p:cNvSpPr>
            <a:spLocks noGrp="1"/>
          </p:cNvSpPr>
          <p:nvPr>
            <p:ph idx="1"/>
          </p:nvPr>
        </p:nvSpPr>
        <p:spPr/>
        <p:txBody>
          <a:bodyPr/>
          <a:lstStyle/>
          <a:p>
            <a:r>
              <a:rPr lang="en-US" dirty="0"/>
              <a:t>Schools must assess 80% of students to receive a rating</a:t>
            </a:r>
          </a:p>
          <a:p>
            <a:r>
              <a:rPr lang="en-US" dirty="0"/>
              <a:t>Schools that assess less than 90% of students are not eligible to receive a rating of Commendable</a:t>
            </a:r>
          </a:p>
          <a:p>
            <a:endParaRPr lang="en-US" dirty="0"/>
          </a:p>
        </p:txBody>
      </p:sp>
    </p:spTree>
    <p:extLst>
      <p:ext uri="{BB962C8B-B14F-4D97-AF65-F5344CB8AC3E}">
        <p14:creationId xmlns:p14="http://schemas.microsoft.com/office/powerpoint/2010/main" val="15287536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School Improvement Rating Components</a:t>
            </a:r>
          </a:p>
        </p:txBody>
      </p:sp>
      <p:sp>
        <p:nvSpPr>
          <p:cNvPr id="3" name="Content Placeholder 2"/>
          <p:cNvSpPr>
            <a:spLocks noGrp="1"/>
          </p:cNvSpPr>
          <p:nvPr>
            <p:ph idx="1"/>
          </p:nvPr>
        </p:nvSpPr>
        <p:spPr/>
        <p:txBody>
          <a:bodyPr/>
          <a:lstStyle/>
          <a:p>
            <a:pPr eaLnBrk="1" hangingPunct="1"/>
            <a:r>
              <a:rPr lang="en-US" altLang="en-US" dirty="0"/>
              <a:t>Components</a:t>
            </a:r>
          </a:p>
          <a:p>
            <a:pPr lvl="1"/>
            <a:r>
              <a:rPr lang="en-US" altLang="en-US" dirty="0"/>
              <a:t>Learning Gains in English Language Arts </a:t>
            </a:r>
            <a:r>
              <a:rPr lang="en-US" altLang="en-US" sz="1600" dirty="0"/>
              <a:t>(100 points)</a:t>
            </a:r>
          </a:p>
          <a:p>
            <a:pPr lvl="1"/>
            <a:r>
              <a:rPr lang="en-US" altLang="en-US" dirty="0"/>
              <a:t>Learning Gains in Mathematics </a:t>
            </a:r>
            <a:r>
              <a:rPr lang="en-US" altLang="en-US" sz="1600" dirty="0"/>
              <a:t>(100 points)</a:t>
            </a:r>
            <a:endParaRPr lang="en-US" altLang="en-US" dirty="0"/>
          </a:p>
          <a:p>
            <a:pPr eaLnBrk="1" hangingPunct="1"/>
            <a:r>
              <a:rPr lang="en-US" altLang="en-US" dirty="0"/>
              <a:t>Learning gains are calculated using the method described in the school grades rule</a:t>
            </a:r>
          </a:p>
          <a:p>
            <a:pPr eaLnBrk="1" hangingPunct="1"/>
            <a:r>
              <a:rPr lang="en-US" altLang="en-US" dirty="0"/>
              <a:t>Eligible students include students enrolled in membership survey 2 or 3 and tested</a:t>
            </a:r>
          </a:p>
          <a:p>
            <a:pPr eaLnBrk="1" hangingPunct="1"/>
            <a:r>
              <a:rPr lang="en-US" altLang="en-US" dirty="0"/>
              <a:t>Retake assessments are included when first-time assessments are not available for a student</a:t>
            </a:r>
          </a:p>
        </p:txBody>
      </p:sp>
    </p:spTree>
    <p:extLst>
      <p:ext uri="{BB962C8B-B14F-4D97-AF65-F5344CB8AC3E}">
        <p14:creationId xmlns:p14="http://schemas.microsoft.com/office/powerpoint/2010/main" val="31303867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Calculating the School Improvement Rating</a:t>
            </a:r>
          </a:p>
        </p:txBody>
      </p:sp>
      <p:sp>
        <p:nvSpPr>
          <p:cNvPr id="3" name="Content Placeholder 2"/>
          <p:cNvSpPr>
            <a:spLocks noGrp="1"/>
          </p:cNvSpPr>
          <p:nvPr>
            <p:ph idx="1"/>
          </p:nvPr>
        </p:nvSpPr>
        <p:spPr/>
        <p:txBody>
          <a:bodyPr/>
          <a:lstStyle/>
          <a:p>
            <a:r>
              <a:rPr lang="en-US" dirty="0"/>
              <a:t>The rating of Commendable, Maintaining, or Unsatisfactory is based on the percentage of possible points earned by each school</a:t>
            </a:r>
          </a:p>
          <a:p>
            <a:r>
              <a:rPr lang="en-US" dirty="0"/>
              <a:t>Schools will be rated on only those components for which they have sufficient data</a:t>
            </a:r>
          </a:p>
        </p:txBody>
      </p:sp>
    </p:spTree>
    <p:extLst>
      <p:ext uri="{BB962C8B-B14F-4D97-AF65-F5344CB8AC3E}">
        <p14:creationId xmlns:p14="http://schemas.microsoft.com/office/powerpoint/2010/main" val="20610877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Improvement Rating Scale</a:t>
            </a:r>
          </a:p>
        </p:txBody>
      </p:sp>
      <p:sp>
        <p:nvSpPr>
          <p:cNvPr id="3" name="Content Placeholder 2"/>
          <p:cNvSpPr>
            <a:spLocks noGrp="1"/>
          </p:cNvSpPr>
          <p:nvPr>
            <p:ph idx="1"/>
          </p:nvPr>
        </p:nvSpPr>
        <p:spPr/>
        <p:txBody>
          <a:bodyPr/>
          <a:lstStyle/>
          <a:p>
            <a:pPr eaLnBrk="1" fontAlgn="auto" hangingPunct="1">
              <a:spcAft>
                <a:spcPts val="0"/>
              </a:spcAft>
              <a:defRPr/>
            </a:pPr>
            <a:r>
              <a:rPr lang="en-US" b="1" dirty="0"/>
              <a:t>Commendable</a:t>
            </a:r>
            <a:r>
              <a:rPr lang="en-US" dirty="0"/>
              <a:t> = 50 percent of total applicable points or higher</a:t>
            </a:r>
          </a:p>
          <a:p>
            <a:pPr eaLnBrk="1" fontAlgn="auto" hangingPunct="1">
              <a:spcAft>
                <a:spcPts val="0"/>
              </a:spcAft>
              <a:defRPr/>
            </a:pPr>
            <a:r>
              <a:rPr lang="en-US" b="1" dirty="0"/>
              <a:t>Maintaining</a:t>
            </a:r>
            <a:r>
              <a:rPr lang="en-US" dirty="0"/>
              <a:t> = 49 to 26 percent of total applicable points</a:t>
            </a:r>
          </a:p>
          <a:p>
            <a:pPr eaLnBrk="1" fontAlgn="auto" hangingPunct="1">
              <a:spcAft>
                <a:spcPts val="0"/>
              </a:spcAft>
              <a:defRPr/>
            </a:pPr>
            <a:r>
              <a:rPr lang="en-US" b="1" dirty="0"/>
              <a:t>Unsatisfactory</a:t>
            </a:r>
            <a:r>
              <a:rPr lang="en-US" dirty="0"/>
              <a:t> = 25 percent of total applicable points or lower</a:t>
            </a:r>
          </a:p>
        </p:txBody>
      </p:sp>
    </p:spTree>
    <p:extLst>
      <p:ext uri="{BB962C8B-B14F-4D97-AF65-F5344CB8AC3E}">
        <p14:creationId xmlns:p14="http://schemas.microsoft.com/office/powerpoint/2010/main" val="214076044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38200"/>
            <a:ext cx="7886700" cy="922338"/>
          </a:xfrm>
        </p:spPr>
        <p:txBody>
          <a:bodyPr>
            <a:normAutofit fontScale="90000"/>
          </a:bodyPr>
          <a:lstStyle/>
          <a:p>
            <a:r>
              <a:rPr lang="en-US" dirty="0"/>
              <a:t>School Improvement Rating:</a:t>
            </a:r>
            <a:br>
              <a:rPr lang="en-US" dirty="0"/>
            </a:br>
            <a:r>
              <a:rPr lang="en-US" dirty="0"/>
              <a:t>3-Year Aggregate</a:t>
            </a:r>
          </a:p>
        </p:txBody>
      </p:sp>
      <p:sp>
        <p:nvSpPr>
          <p:cNvPr id="3" name="Content Placeholder 2"/>
          <p:cNvSpPr>
            <a:spLocks noGrp="1"/>
          </p:cNvSpPr>
          <p:nvPr>
            <p:ph idx="1"/>
          </p:nvPr>
        </p:nvSpPr>
        <p:spPr/>
        <p:txBody>
          <a:bodyPr/>
          <a:lstStyle/>
          <a:p>
            <a:r>
              <a:rPr lang="en-US" dirty="0"/>
              <a:t>If a school does not have enough data for at least one component in the current year, the data for that school will be aggregated using the current year and the two most recent years</a:t>
            </a:r>
          </a:p>
          <a:p>
            <a:r>
              <a:rPr lang="en-US" dirty="0"/>
              <a:t>A school will get a rating if there is enough data for at least one component after aggregation</a:t>
            </a:r>
          </a:p>
          <a:p>
            <a:r>
              <a:rPr lang="en-US" dirty="0"/>
              <a:t>The same scale applies</a:t>
            </a:r>
          </a:p>
        </p:txBody>
      </p:sp>
    </p:spTree>
    <p:extLst>
      <p:ext uri="{BB962C8B-B14F-4D97-AF65-F5344CB8AC3E}">
        <p14:creationId xmlns:p14="http://schemas.microsoft.com/office/powerpoint/2010/main" val="423571626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1267"/>
            <a:ext cx="7886700" cy="939271"/>
          </a:xfrm>
        </p:spPr>
        <p:txBody>
          <a:bodyPr>
            <a:normAutofit fontScale="90000"/>
          </a:bodyPr>
          <a:lstStyle/>
          <a:p>
            <a:r>
              <a:rPr lang="en-US" dirty="0"/>
              <a:t>ELA Learning Gains:</a:t>
            </a:r>
            <a:br>
              <a:rPr lang="en-US" dirty="0"/>
            </a:br>
            <a:r>
              <a:rPr lang="en-US" dirty="0"/>
              <a:t>Concordant Scores</a:t>
            </a:r>
          </a:p>
        </p:txBody>
      </p:sp>
      <p:sp>
        <p:nvSpPr>
          <p:cNvPr id="3" name="Content Placeholder 2"/>
          <p:cNvSpPr>
            <a:spLocks noGrp="1"/>
          </p:cNvSpPr>
          <p:nvPr>
            <p:ph idx="1"/>
          </p:nvPr>
        </p:nvSpPr>
        <p:spPr/>
        <p:txBody>
          <a:bodyPr>
            <a:normAutofit/>
          </a:bodyPr>
          <a:lstStyle/>
          <a:p>
            <a:r>
              <a:rPr lang="en-US" dirty="0"/>
              <a:t>Students with a prior-year achievement level of 1 or 2, and do not make a gain in the current year on a state standardized test, will have their ELA concordant score in the current year be considered, pursuant to Rule 6A-1.09422, F.A.C.</a:t>
            </a:r>
          </a:p>
          <a:p>
            <a:r>
              <a:rPr lang="en-US" dirty="0"/>
              <a:t> Students who earn the applicable ELA concordant score or higher will count as making a learning gain in the ELA learning gains component</a:t>
            </a:r>
          </a:p>
          <a:p>
            <a:r>
              <a:rPr lang="en-US" dirty="0"/>
              <a:t>Students will be added to tested and gain numerators and denominators</a:t>
            </a:r>
          </a:p>
        </p:txBody>
      </p:sp>
    </p:spTree>
    <p:extLst>
      <p:ext uri="{BB962C8B-B14F-4D97-AF65-F5344CB8AC3E}">
        <p14:creationId xmlns:p14="http://schemas.microsoft.com/office/powerpoint/2010/main" val="339318913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12800"/>
            <a:ext cx="7886700" cy="947738"/>
          </a:xfrm>
        </p:spPr>
        <p:txBody>
          <a:bodyPr>
            <a:normAutofit fontScale="90000"/>
          </a:bodyPr>
          <a:lstStyle/>
          <a:p>
            <a:r>
              <a:rPr lang="en-US" dirty="0"/>
              <a:t>Mathematics Learning Gains:</a:t>
            </a:r>
            <a:br>
              <a:rPr lang="en-US" dirty="0"/>
            </a:br>
            <a:r>
              <a:rPr lang="en-US" dirty="0">
                <a:solidFill>
                  <a:srgbClr val="002060"/>
                </a:solidFill>
              </a:rPr>
              <a:t>Concordant Scores</a:t>
            </a:r>
          </a:p>
        </p:txBody>
      </p:sp>
      <p:sp>
        <p:nvSpPr>
          <p:cNvPr id="3" name="Content Placeholder 2"/>
          <p:cNvSpPr>
            <a:spLocks noGrp="1"/>
          </p:cNvSpPr>
          <p:nvPr>
            <p:ph idx="1"/>
          </p:nvPr>
        </p:nvSpPr>
        <p:spPr/>
        <p:txBody>
          <a:bodyPr>
            <a:normAutofit lnSpcReduction="10000"/>
          </a:bodyPr>
          <a:lstStyle/>
          <a:p>
            <a:r>
              <a:rPr lang="en-US" dirty="0"/>
              <a:t>Students with a prior-year achievement level of 1 or 2, and do not make a gain in the current year on a state standardized test, will have their mathematics concordant score in the current year be considered, pursuant to Rule 6A-1.09422, F.A.C.</a:t>
            </a:r>
          </a:p>
          <a:p>
            <a:r>
              <a:rPr lang="en-US" dirty="0"/>
              <a:t>Students who earn the applicable mathematics concordant score or higher will count as making a learning gain in the mathematics learning gains component</a:t>
            </a:r>
          </a:p>
          <a:p>
            <a:r>
              <a:rPr lang="en-US" dirty="0"/>
              <a:t>Students will be added to tested and gain numerators and denominators</a:t>
            </a:r>
          </a:p>
        </p:txBody>
      </p:sp>
    </p:spTree>
    <p:extLst>
      <p:ext uri="{BB962C8B-B14F-4D97-AF65-F5344CB8AC3E}">
        <p14:creationId xmlns:p14="http://schemas.microsoft.com/office/powerpoint/2010/main" val="230600783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Additional Information</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50891799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Changes 2018-19</a:t>
            </a:r>
          </a:p>
        </p:txBody>
      </p:sp>
      <p:sp>
        <p:nvSpPr>
          <p:cNvPr id="5" name="Content Placeholder 4"/>
          <p:cNvSpPr>
            <a:spLocks noGrp="1"/>
          </p:cNvSpPr>
          <p:nvPr>
            <p:ph idx="1"/>
          </p:nvPr>
        </p:nvSpPr>
        <p:spPr/>
        <p:txBody>
          <a:bodyPr/>
          <a:lstStyle/>
          <a:p>
            <a:r>
              <a:rPr lang="en-US" dirty="0"/>
              <a:t>Complete elimination of Algebra 2</a:t>
            </a:r>
          </a:p>
          <a:p>
            <a:pPr lvl="1"/>
            <a:r>
              <a:rPr lang="en-US" dirty="0"/>
              <a:t>Was included as a prior-year test in 1718</a:t>
            </a:r>
          </a:p>
          <a:p>
            <a:r>
              <a:rPr lang="en-US" dirty="0"/>
              <a:t>All ELLs are required to take FSA in their first year</a:t>
            </a:r>
          </a:p>
          <a:p>
            <a:pPr lvl="1"/>
            <a:r>
              <a:rPr lang="en-US" dirty="0"/>
              <a:t>We will not be including WIDA as part of percent tested</a:t>
            </a:r>
          </a:p>
          <a:p>
            <a:r>
              <a:rPr lang="en-US" dirty="0"/>
              <a:t>Appropriate Concordant scores will be used for SIR learning gains based on the students graduation requirement</a:t>
            </a:r>
          </a:p>
          <a:p>
            <a:endParaRPr lang="en-US" dirty="0"/>
          </a:p>
          <a:p>
            <a:endParaRPr lang="en-US" dirty="0"/>
          </a:p>
        </p:txBody>
      </p:sp>
    </p:spTree>
    <p:extLst>
      <p:ext uri="{BB962C8B-B14F-4D97-AF65-F5344CB8AC3E}">
        <p14:creationId xmlns:p14="http://schemas.microsoft.com/office/powerpoint/2010/main" val="15690474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Process</a:t>
            </a:r>
          </a:p>
        </p:txBody>
      </p:sp>
      <p:sp>
        <p:nvSpPr>
          <p:cNvPr id="3" name="Content Placeholder 2"/>
          <p:cNvSpPr>
            <a:spLocks noGrp="1"/>
          </p:cNvSpPr>
          <p:nvPr>
            <p:ph idx="1"/>
          </p:nvPr>
        </p:nvSpPr>
        <p:spPr/>
        <p:txBody>
          <a:bodyPr/>
          <a:lstStyle/>
          <a:p>
            <a:r>
              <a:rPr lang="en-US" dirty="0"/>
              <a:t>Districts have 30 days after the preliminary calculation of school grades and school improvement ratings to appeal</a:t>
            </a:r>
          </a:p>
          <a:p>
            <a:r>
              <a:rPr lang="en-US" dirty="0"/>
              <a:t>If a school district determines that a different grade or rating should be assigned to a school because of the omission of data, a data miscalculation, or other special circumstances, the school’s grade or rating may be appealed</a:t>
            </a:r>
          </a:p>
          <a:p>
            <a:pPr marL="0" indent="0">
              <a:buNone/>
            </a:pPr>
            <a:endParaRPr lang="en-US" dirty="0"/>
          </a:p>
        </p:txBody>
      </p:sp>
    </p:spTree>
    <p:extLst>
      <p:ext uri="{BB962C8B-B14F-4D97-AF65-F5344CB8AC3E}">
        <p14:creationId xmlns:p14="http://schemas.microsoft.com/office/powerpoint/2010/main" val="77829028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and Answers</a:t>
            </a:r>
          </a:p>
        </p:txBody>
      </p:sp>
      <p:sp>
        <p:nvSpPr>
          <p:cNvPr id="3" name="Content Placeholder 2"/>
          <p:cNvSpPr>
            <a:spLocks noGrp="1"/>
          </p:cNvSpPr>
          <p:nvPr>
            <p:ph idx="1"/>
          </p:nvPr>
        </p:nvSpPr>
        <p:spPr/>
        <p:txBody>
          <a:bodyPr/>
          <a:lstStyle/>
          <a:p>
            <a:pPr marL="0" indent="0" algn="ctr">
              <a:buNone/>
            </a:pPr>
            <a:r>
              <a:rPr lang="en-US" dirty="0"/>
              <a:t>Questions concerning School Accountability can be directed to the Bureau of Accountability Reporting at </a:t>
            </a:r>
            <a:r>
              <a:rPr lang="en-US" dirty="0">
                <a:hlinkClick r:id="rId2"/>
              </a:rPr>
              <a:t>accountability@fldoe.org</a:t>
            </a:r>
            <a:r>
              <a:rPr lang="en-US" dirty="0"/>
              <a:t> or 850-245-0411.</a:t>
            </a:r>
          </a:p>
        </p:txBody>
      </p:sp>
    </p:spTree>
    <p:extLst>
      <p:ext uri="{BB962C8B-B14F-4D97-AF65-F5344CB8AC3E}">
        <p14:creationId xmlns:p14="http://schemas.microsoft.com/office/powerpoint/2010/main" val="17501421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Every Student Succeeds Act - ESSA</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18827910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Topics</a:t>
            </a:r>
          </a:p>
        </p:txBody>
      </p:sp>
      <p:sp>
        <p:nvSpPr>
          <p:cNvPr id="5" name="Content Placeholder 4"/>
          <p:cNvSpPr>
            <a:spLocks noGrp="1"/>
          </p:cNvSpPr>
          <p:nvPr>
            <p:ph idx="1"/>
          </p:nvPr>
        </p:nvSpPr>
        <p:spPr/>
        <p:txBody>
          <a:bodyPr/>
          <a:lstStyle/>
          <a:p>
            <a:r>
              <a:rPr lang="en-US" dirty="0"/>
              <a:t>Background and Overview</a:t>
            </a:r>
          </a:p>
          <a:p>
            <a:r>
              <a:rPr lang="en-US" dirty="0"/>
              <a:t>Calculations</a:t>
            </a:r>
          </a:p>
          <a:p>
            <a:r>
              <a:rPr lang="en-US" dirty="0"/>
              <a:t>Subgroup Definitions</a:t>
            </a:r>
          </a:p>
          <a:p>
            <a:pPr marL="0" indent="0">
              <a:buNone/>
            </a:pPr>
            <a:endParaRPr lang="en-US" dirty="0"/>
          </a:p>
        </p:txBody>
      </p:sp>
    </p:spTree>
    <p:extLst>
      <p:ext uri="{BB962C8B-B14F-4D97-AF65-F5344CB8AC3E}">
        <p14:creationId xmlns:p14="http://schemas.microsoft.com/office/powerpoint/2010/main" val="291951632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28650" y="727075"/>
            <a:ext cx="7886700" cy="793750"/>
          </a:xfrm>
        </p:spPr>
        <p:txBody>
          <a:bodyPr/>
          <a:lstStyle/>
          <a:p>
            <a:r>
              <a:rPr altLang="en-US" dirty="0"/>
              <a:t>ESSA Background</a:t>
            </a:r>
          </a:p>
        </p:txBody>
      </p:sp>
      <p:sp>
        <p:nvSpPr>
          <p:cNvPr id="18435" name="Content Placeholder 2"/>
          <p:cNvSpPr>
            <a:spLocks noGrp="1"/>
          </p:cNvSpPr>
          <p:nvPr>
            <p:ph idx="1"/>
          </p:nvPr>
        </p:nvSpPr>
        <p:spPr>
          <a:xfrm>
            <a:off x="628650" y="1697038"/>
            <a:ext cx="7886700" cy="4354512"/>
          </a:xfrm>
        </p:spPr>
        <p:txBody>
          <a:bodyPr/>
          <a:lstStyle/>
          <a:p>
            <a:r>
              <a:rPr lang="en-US" altLang="en-US" dirty="0"/>
              <a:t>Bipartisan federal law signed in December 2015</a:t>
            </a:r>
          </a:p>
          <a:p>
            <a:r>
              <a:rPr lang="en-US" altLang="en-US" dirty="0"/>
              <a:t>Amended the Elementary and Secondary Education Act of 1965, replacing No Child Left Behind provisions</a:t>
            </a:r>
          </a:p>
          <a:p>
            <a:r>
              <a:rPr lang="en-US" altLang="en-US" dirty="0"/>
              <a:t>Each state had to submit a state plan detailing how it would comply with the new law</a:t>
            </a:r>
          </a:p>
          <a:p>
            <a:r>
              <a:rPr lang="en-US" altLang="en-US" dirty="0"/>
              <a:t>With a strong, proven accountability system, Florida was already ahead of most of the nation as it relates to the requirements of ESSA</a:t>
            </a:r>
          </a:p>
          <a:p>
            <a:endParaRPr lang="en-US" altLang="en-US" dirty="0"/>
          </a:p>
        </p:txBody>
      </p:sp>
    </p:spTree>
    <p:extLst>
      <p:ext uri="{BB962C8B-B14F-4D97-AF65-F5344CB8AC3E}">
        <p14:creationId xmlns:p14="http://schemas.microsoft.com/office/powerpoint/2010/main" val="113290524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628650" y="719138"/>
            <a:ext cx="7886700" cy="793750"/>
          </a:xfrm>
        </p:spPr>
        <p:txBody>
          <a:bodyPr/>
          <a:lstStyle/>
          <a:p>
            <a:r>
              <a:rPr altLang="en-US" dirty="0"/>
              <a:t>Florida's ESSA State Plan</a:t>
            </a:r>
          </a:p>
        </p:txBody>
      </p:sp>
      <p:sp>
        <p:nvSpPr>
          <p:cNvPr id="140291" name="Content Placeholder 5"/>
          <p:cNvSpPr>
            <a:spLocks noGrp="1"/>
          </p:cNvSpPr>
          <p:nvPr>
            <p:ph idx="1"/>
          </p:nvPr>
        </p:nvSpPr>
        <p:spPr>
          <a:xfrm>
            <a:off x="415925" y="1773238"/>
            <a:ext cx="8515350" cy="4235450"/>
          </a:xfrm>
        </p:spPr>
        <p:txBody>
          <a:bodyPr/>
          <a:lstStyle/>
          <a:p>
            <a:pPr marL="342900" indent="-342900">
              <a:defRPr/>
            </a:pPr>
            <a:r>
              <a:rPr lang="en-US" altLang="en-US" dirty="0"/>
              <a:t>Drafted with public input, including workgroup of superintendents</a:t>
            </a:r>
          </a:p>
          <a:p>
            <a:pPr marL="342900" indent="-342900">
              <a:defRPr/>
            </a:pPr>
            <a:r>
              <a:rPr lang="en-US" altLang="en-US" dirty="0"/>
              <a:t>Approved September 26, 2018</a:t>
            </a:r>
          </a:p>
          <a:p>
            <a:pPr marL="342900" indent="-342900">
              <a:defRPr/>
            </a:pPr>
            <a:r>
              <a:rPr lang="en-US" altLang="en-US" dirty="0"/>
              <a:t>Preserves the focus on increased student achievement</a:t>
            </a:r>
          </a:p>
          <a:p>
            <a:pPr marL="342900" indent="-342900">
              <a:defRPr/>
            </a:pPr>
            <a:r>
              <a:rPr lang="en-US" altLang="en-US" u="sng" dirty="0"/>
              <a:t>No changes</a:t>
            </a:r>
            <a:r>
              <a:rPr lang="en-US" altLang="en-US" dirty="0"/>
              <a:t> to Florida’s state accountability systems</a:t>
            </a:r>
          </a:p>
          <a:p>
            <a:pPr marL="800100" lvl="1" indent="-342900">
              <a:defRPr/>
            </a:pPr>
            <a:r>
              <a:rPr lang="en-US" altLang="en-US" dirty="0"/>
              <a:t>School Grades</a:t>
            </a:r>
          </a:p>
          <a:p>
            <a:pPr marL="800100" lvl="1" indent="-342900">
              <a:defRPr/>
            </a:pPr>
            <a:r>
              <a:rPr lang="en-US" altLang="en-US" dirty="0"/>
              <a:t>Differentiated Accountability/School Turnaround</a:t>
            </a:r>
          </a:p>
          <a:p>
            <a:pPr marL="342900" indent="-342900">
              <a:defRPr/>
            </a:pPr>
            <a:r>
              <a:rPr lang="en-US" altLang="en-US" dirty="0"/>
              <a:t>Adds a federal calculation to satisfy ESSA requirements</a:t>
            </a:r>
          </a:p>
          <a:p>
            <a:pPr marL="800100" lvl="1" indent="-342900">
              <a:defRPr/>
            </a:pPr>
            <a:r>
              <a:rPr lang="en-US" altLang="en-US" dirty="0"/>
              <a:t>New Federal Percent of Points Index (“Federal Index”)</a:t>
            </a:r>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420245050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28650" y="887883"/>
            <a:ext cx="7886700" cy="793750"/>
          </a:xfrm>
        </p:spPr>
        <p:txBody>
          <a:bodyPr/>
          <a:lstStyle/>
          <a:p>
            <a:r>
              <a:rPr altLang="en-US" dirty="0"/>
              <a:t>New ESSA Accountability Provisions</a:t>
            </a:r>
          </a:p>
        </p:txBody>
      </p:sp>
      <p:sp>
        <p:nvSpPr>
          <p:cNvPr id="23555" name="Content Placeholder 2"/>
          <p:cNvSpPr>
            <a:spLocks noGrp="1"/>
          </p:cNvSpPr>
          <p:nvPr>
            <p:ph idx="1"/>
          </p:nvPr>
        </p:nvSpPr>
        <p:spPr>
          <a:xfrm>
            <a:off x="628650" y="2160396"/>
            <a:ext cx="7886700" cy="3935604"/>
          </a:xfrm>
        </p:spPr>
        <p:txBody>
          <a:bodyPr>
            <a:normAutofit/>
          </a:bodyPr>
          <a:lstStyle/>
          <a:p>
            <a:r>
              <a:rPr lang="en-US" altLang="en-US" dirty="0"/>
              <a:t>Additional focus on reporting of student subgroup performance</a:t>
            </a:r>
          </a:p>
          <a:p>
            <a:r>
              <a:rPr lang="en-US" altLang="en-US" dirty="0"/>
              <a:t>Adjustment for schools that test less than 95%</a:t>
            </a:r>
          </a:p>
          <a:p>
            <a:r>
              <a:rPr lang="en-US" altLang="en-US" dirty="0"/>
              <a:t>Inclusion of English Language Learner (ELL) proficiency progress as a separate accountability indicator, as required by US Department of Education</a:t>
            </a:r>
          </a:p>
          <a:p>
            <a:pPr lvl="2"/>
            <a:endParaRPr lang="en-US" altLang="en-US" dirty="0"/>
          </a:p>
        </p:txBody>
      </p:sp>
    </p:spTree>
    <p:extLst>
      <p:ext uri="{BB962C8B-B14F-4D97-AF65-F5344CB8AC3E}">
        <p14:creationId xmlns:p14="http://schemas.microsoft.com/office/powerpoint/2010/main" val="299771339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95% Requirement</a:t>
            </a:r>
          </a:p>
        </p:txBody>
      </p:sp>
      <p:sp>
        <p:nvSpPr>
          <p:cNvPr id="3" name="Content Placeholder 2"/>
          <p:cNvSpPr>
            <a:spLocks noGrp="1"/>
          </p:cNvSpPr>
          <p:nvPr>
            <p:ph idx="1"/>
          </p:nvPr>
        </p:nvSpPr>
        <p:spPr>
          <a:xfrm>
            <a:off x="628650" y="2398816"/>
            <a:ext cx="7886700" cy="3862285"/>
          </a:xfrm>
        </p:spPr>
        <p:txBody>
          <a:bodyPr/>
          <a:lstStyle/>
          <a:p>
            <a:r>
              <a:rPr lang="en-US" dirty="0"/>
              <a:t>Schools that test less than 95% will have achievement component modified to include non-tested students in denominator to get up to 95% tested, counted as not proficient</a:t>
            </a:r>
          </a:p>
          <a:p>
            <a:r>
              <a:rPr lang="en-US" dirty="0"/>
              <a:t>Schools that test at least 95% will see no change in this component between school grade and federal index </a:t>
            </a:r>
          </a:p>
        </p:txBody>
      </p:sp>
    </p:spTree>
    <p:extLst>
      <p:ext uri="{BB962C8B-B14F-4D97-AF65-F5344CB8AC3E}">
        <p14:creationId xmlns:p14="http://schemas.microsoft.com/office/powerpoint/2010/main" val="29961627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674" y="725628"/>
            <a:ext cx="7886700" cy="793750"/>
          </a:xfrm>
        </p:spPr>
        <p:txBody>
          <a:bodyPr/>
          <a:lstStyle/>
          <a:p>
            <a:r>
              <a:rPr lang="en-US" dirty="0"/>
              <a:t>ELP Progress Component Calculation</a:t>
            </a:r>
          </a:p>
        </p:txBody>
      </p:sp>
      <p:sp>
        <p:nvSpPr>
          <p:cNvPr id="3" name="Content Placeholder 2"/>
          <p:cNvSpPr>
            <a:spLocks noGrp="1"/>
          </p:cNvSpPr>
          <p:nvPr>
            <p:ph idx="1"/>
          </p:nvPr>
        </p:nvSpPr>
        <p:spPr>
          <a:xfrm>
            <a:off x="120580" y="1848896"/>
            <a:ext cx="8912888" cy="4793063"/>
          </a:xfrm>
        </p:spPr>
        <p:txBody>
          <a:bodyPr>
            <a:noAutofit/>
          </a:bodyPr>
          <a:lstStyle/>
          <a:p>
            <a:r>
              <a:rPr lang="en-US" sz="2400" dirty="0"/>
              <a:t>The ELP Progress component is worth 100 </a:t>
            </a:r>
          </a:p>
          <a:p>
            <a:r>
              <a:rPr lang="en-US" sz="2400" b="1" dirty="0"/>
              <a:t>Denominator – </a:t>
            </a:r>
            <a:r>
              <a:rPr lang="en-US" sz="2400" dirty="0"/>
              <a:t>Students who are in kindergarten through 12</a:t>
            </a:r>
            <a:r>
              <a:rPr lang="en-US" sz="2400" baseline="30000" dirty="0"/>
              <a:t>th</a:t>
            </a:r>
            <a:r>
              <a:rPr lang="en-US" sz="2400" dirty="0"/>
              <a:t> grade and are full-year-enrolled in the school, with a valid current-year score and a valid prior-year score, and who have a valid combination of assessments</a:t>
            </a:r>
          </a:p>
          <a:p>
            <a:pPr lvl="1"/>
            <a:r>
              <a:rPr lang="en-US" altLang="en-US" sz="1800" dirty="0"/>
              <a:t>Alternate ACCESS to Alternate ACCESS</a:t>
            </a:r>
          </a:p>
          <a:p>
            <a:pPr lvl="1"/>
            <a:r>
              <a:rPr lang="en-US" sz="1800" dirty="0"/>
              <a:t>ACCESS for ELLs (2.0 and Kindergarten) to ACCESS for ELLs (2.0 and Kindergarten)</a:t>
            </a:r>
          </a:p>
          <a:p>
            <a:r>
              <a:rPr lang="en-US" altLang="en-US" sz="2400" b="1" dirty="0"/>
              <a:t>Numerator</a:t>
            </a:r>
            <a:r>
              <a:rPr lang="en-US" altLang="en-US" sz="2400" dirty="0"/>
              <a:t> – Students in the denominator that meet one of the following:</a:t>
            </a:r>
          </a:p>
          <a:p>
            <a:pPr lvl="1"/>
            <a:r>
              <a:rPr lang="en-US" sz="1800" dirty="0"/>
              <a:t>Increase one or more composite proficiency levels to the next highest whole number</a:t>
            </a:r>
          </a:p>
          <a:p>
            <a:pPr lvl="1"/>
            <a:r>
              <a:rPr lang="en-US" sz="1800" dirty="0"/>
              <a:t>Maintain a composite level of 4 or higher without decreasing a composite level</a:t>
            </a:r>
          </a:p>
          <a:p>
            <a:pPr lvl="1"/>
            <a:r>
              <a:rPr lang="en-US" sz="1800" dirty="0"/>
              <a:t>Alternate ACCESS - move up one composite scoring category or remain at Proficiency Level P1 (“Entering”) or above without decreasing a scoring category</a:t>
            </a:r>
          </a:p>
        </p:txBody>
      </p:sp>
    </p:spTree>
    <p:extLst>
      <p:ext uri="{BB962C8B-B14F-4D97-AF65-F5344CB8AC3E}">
        <p14:creationId xmlns:p14="http://schemas.microsoft.com/office/powerpoint/2010/main" val="35854884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49225" y="576263"/>
            <a:ext cx="8829675" cy="793750"/>
          </a:xfrm>
        </p:spPr>
        <p:txBody>
          <a:bodyPr/>
          <a:lstStyle/>
          <a:p>
            <a:pPr algn="ctr"/>
            <a:r>
              <a:rPr altLang="en-US"/>
              <a:t>Federal Index</a:t>
            </a:r>
          </a:p>
        </p:txBody>
      </p:sp>
      <p:graphicFrame>
        <p:nvGraphicFramePr>
          <p:cNvPr id="4" name="Table 3"/>
          <p:cNvGraphicFramePr>
            <a:graphicFrameLocks noGrp="1"/>
          </p:cNvGraphicFramePr>
          <p:nvPr/>
        </p:nvGraphicFramePr>
        <p:xfrm>
          <a:off x="615950" y="1343025"/>
          <a:ext cx="7897813" cy="5207243"/>
        </p:xfrm>
        <a:graphic>
          <a:graphicData uri="http://schemas.openxmlformats.org/drawingml/2006/table">
            <a:tbl>
              <a:tblPr firstRow="1" firstCol="1" bandRow="1">
                <a:tableStyleId>{5C22544A-7EE6-4342-B048-85BDC9FD1C3A}</a:tableStyleId>
              </a:tblPr>
              <a:tblGrid>
                <a:gridCol w="3603482">
                  <a:extLst>
                    <a:ext uri="{9D8B030D-6E8A-4147-A177-3AD203B41FA5}">
                      <a16:colId xmlns="" xmlns:a16="http://schemas.microsoft.com/office/drawing/2014/main" val="20000"/>
                    </a:ext>
                  </a:extLst>
                </a:gridCol>
                <a:gridCol w="4294331">
                  <a:extLst>
                    <a:ext uri="{9D8B030D-6E8A-4147-A177-3AD203B41FA5}">
                      <a16:colId xmlns="" xmlns:a16="http://schemas.microsoft.com/office/drawing/2014/main" val="20001"/>
                    </a:ext>
                  </a:extLst>
                </a:gridCol>
              </a:tblGrid>
              <a:tr h="315446">
                <a:tc>
                  <a:txBody>
                    <a:bodyPr/>
                    <a:lstStyle/>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ESSA Indicator</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Florida Component</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 xmlns:a16="http://schemas.microsoft.com/office/drawing/2014/main" val="10000"/>
                  </a:ext>
                </a:extLst>
              </a:tr>
              <a:tr h="315446">
                <a:tc rowSpan="6">
                  <a:txBody>
                    <a:bodyPr/>
                    <a:lstStyle/>
                    <a:p>
                      <a:pPr marL="0" marR="0">
                        <a:lnSpc>
                          <a:spcPct val="115000"/>
                        </a:lnSpc>
                        <a:spcBef>
                          <a:spcPts val="0"/>
                        </a:spcBef>
                        <a:spcAft>
                          <a:spcPts val="0"/>
                        </a:spcAft>
                      </a:pPr>
                      <a:r>
                        <a:rPr lang="en-US" sz="1800" dirty="0">
                          <a:solidFill>
                            <a:schemeClr val="tx1"/>
                          </a:solidFill>
                          <a:effectLst/>
                        </a:rPr>
                        <a:t>Academic Achievement – including Student Growth </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800" b="0" dirty="0">
                          <a:solidFill>
                            <a:schemeClr val="tx1"/>
                          </a:solidFill>
                          <a:effectLst/>
                        </a:rPr>
                        <a:t>English Language Arts (ELA) Achievement</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Mathematics Achievement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Learning Gains ELA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Learning Gains Mathematics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Learning Gains Lowest 25% ELA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Learning Gains Lowest 25% Mathematics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498894">
                <a:tc>
                  <a:txBody>
                    <a:bodyPr/>
                    <a:lstStyle/>
                    <a:p>
                      <a:pPr marL="0" marR="0">
                        <a:lnSpc>
                          <a:spcPct val="115000"/>
                        </a:lnSpc>
                        <a:spcBef>
                          <a:spcPts val="0"/>
                        </a:spcBef>
                        <a:spcAft>
                          <a:spcPts val="0"/>
                        </a:spcAft>
                      </a:pPr>
                      <a:r>
                        <a:rPr lang="en-US" sz="1800" dirty="0">
                          <a:solidFill>
                            <a:schemeClr val="tx1"/>
                          </a:solidFill>
                          <a:effectLst/>
                        </a:rPr>
                        <a:t>Graduation Rate </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800" dirty="0">
                          <a:solidFill>
                            <a:schemeClr val="tx1"/>
                          </a:solidFill>
                          <a:effectLst/>
                        </a:rPr>
                        <a:t>4-Year Graduation Rate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315446">
                <a:tc rowSpan="4">
                  <a:txBody>
                    <a:bodyPr/>
                    <a:lstStyle/>
                    <a:p>
                      <a:pPr marL="0" marR="0">
                        <a:lnSpc>
                          <a:spcPct val="115000"/>
                        </a:lnSpc>
                        <a:spcBef>
                          <a:spcPts val="0"/>
                        </a:spcBef>
                        <a:spcAft>
                          <a:spcPts val="0"/>
                        </a:spcAft>
                      </a:pPr>
                      <a:r>
                        <a:rPr lang="en-US" sz="1800" dirty="0">
                          <a:solidFill>
                            <a:schemeClr val="tx1"/>
                          </a:solidFill>
                          <a:effectLst/>
                        </a:rPr>
                        <a:t>School Quality or Student Success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800" dirty="0">
                          <a:solidFill>
                            <a:schemeClr val="tx1"/>
                          </a:solidFill>
                          <a:effectLst/>
                        </a:rPr>
                        <a:t>Science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315446">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Social Studies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338700">
                <a:tc vMerge="1">
                  <a:txBody>
                    <a:bodyPr/>
                    <a:lstStyle/>
                    <a:p>
                      <a:endParaRPr lang="en-US"/>
                    </a:p>
                  </a:txBody>
                  <a:tcPr/>
                </a:tc>
                <a:tc>
                  <a:txBody>
                    <a:bodyPr/>
                    <a:lstStyle/>
                    <a:p>
                      <a:pPr marL="0" marR="0" algn="l" defTabSz="914400" rtl="0" eaLnBrk="1" latinLnBrk="0" hangingPunct="1">
                        <a:lnSpc>
                          <a:spcPct val="115000"/>
                        </a:lnSpc>
                        <a:spcBef>
                          <a:spcPts val="0"/>
                        </a:spcBef>
                        <a:spcAft>
                          <a:spcPts val="0"/>
                        </a:spcAft>
                      </a:pPr>
                      <a:r>
                        <a:rPr lang="en-US" sz="1800" kern="1200" dirty="0">
                          <a:solidFill>
                            <a:schemeClr val="tx1"/>
                          </a:solidFill>
                          <a:effectLst/>
                          <a:latin typeface="+mn-lt"/>
                          <a:ea typeface="+mn-ea"/>
                          <a:cs typeface="+mn-cs"/>
                        </a:rPr>
                        <a:t>Middle School – Acceleration </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630892">
                <a:tc vMerge="1">
                  <a:txBody>
                    <a:bodyPr/>
                    <a:lstStyle/>
                    <a:p>
                      <a:endParaRPr lang="en-US"/>
                    </a:p>
                  </a:txBody>
                  <a:tcPr/>
                </a:tc>
                <a:tc>
                  <a:txBody>
                    <a:bodyPr/>
                    <a:lstStyle/>
                    <a:p>
                      <a:pPr marL="0" marR="0">
                        <a:lnSpc>
                          <a:spcPct val="115000"/>
                        </a:lnSpc>
                        <a:spcBef>
                          <a:spcPts val="0"/>
                        </a:spcBef>
                        <a:spcAft>
                          <a:spcPts val="0"/>
                        </a:spcAft>
                      </a:pPr>
                      <a:r>
                        <a:rPr lang="en-US" sz="1800" dirty="0">
                          <a:solidFill>
                            <a:schemeClr val="tx1"/>
                          </a:solidFill>
                          <a:effectLst/>
                        </a:rPr>
                        <a:t>High School – College and Career Acceleration</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899501">
                <a:tc>
                  <a:txBody>
                    <a:bodyPr/>
                    <a:lstStyle/>
                    <a:p>
                      <a:pPr marL="0" marR="0">
                        <a:lnSpc>
                          <a:spcPct val="115000"/>
                        </a:lnSpc>
                        <a:spcBef>
                          <a:spcPts val="0"/>
                        </a:spcBef>
                        <a:spcAft>
                          <a:spcPts val="0"/>
                        </a:spcAft>
                      </a:pPr>
                      <a:r>
                        <a:rPr lang="en-US" sz="1800" dirty="0">
                          <a:solidFill>
                            <a:schemeClr val="tx1"/>
                          </a:solidFill>
                          <a:effectLst/>
                        </a:rPr>
                        <a:t>Progress in Achieving English Language Proficiency (ELP) </a:t>
                      </a: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800" dirty="0">
                          <a:solidFill>
                            <a:schemeClr val="tx1"/>
                          </a:solidFill>
                          <a:effectLst/>
                        </a:rPr>
                        <a:t>ELP Progress</a:t>
                      </a:r>
                    </a:p>
                    <a:p>
                      <a:pPr marL="0" marR="0">
                        <a:lnSpc>
                          <a:spcPct val="115000"/>
                        </a:lnSpc>
                        <a:spcBef>
                          <a:spcPts val="0"/>
                        </a:spcBef>
                        <a:spcAft>
                          <a:spcPts val="0"/>
                        </a:spcAft>
                      </a:pPr>
                      <a:r>
                        <a:rPr lang="en-US" sz="1800" dirty="0">
                          <a:solidFill>
                            <a:schemeClr val="tx1"/>
                          </a:solidFill>
                          <a:effectLst/>
                        </a:rPr>
                        <a:t>(new indicator for</a:t>
                      </a:r>
                      <a:r>
                        <a:rPr lang="en-US" sz="1800" baseline="0" dirty="0">
                          <a:solidFill>
                            <a:schemeClr val="tx1"/>
                          </a:solidFill>
                          <a:effectLst/>
                        </a:rPr>
                        <a:t> federal purposes</a:t>
                      </a:r>
                      <a:r>
                        <a:rPr lang="en-US" sz="1800" dirty="0">
                          <a:solidFill>
                            <a:schemeClr val="tx1"/>
                          </a:solidFill>
                          <a:effectLst/>
                        </a:rPr>
                        <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bl>
          </a:graphicData>
        </a:graphic>
      </p:graphicFrame>
    </p:spTree>
    <p:extLst>
      <p:ext uri="{BB962C8B-B14F-4D97-AF65-F5344CB8AC3E}">
        <p14:creationId xmlns:p14="http://schemas.microsoft.com/office/powerpoint/2010/main" val="153613378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Index Calculation</a:t>
            </a:r>
          </a:p>
        </p:txBody>
      </p:sp>
      <p:sp>
        <p:nvSpPr>
          <p:cNvPr id="3" name="Content Placeholder 2"/>
          <p:cNvSpPr>
            <a:spLocks noGrp="1"/>
          </p:cNvSpPr>
          <p:nvPr>
            <p:ph idx="1"/>
          </p:nvPr>
        </p:nvSpPr>
        <p:spPr>
          <a:xfrm>
            <a:off x="628650" y="1760538"/>
            <a:ext cx="7886700" cy="4759015"/>
          </a:xfrm>
        </p:spPr>
        <p:txBody>
          <a:bodyPr>
            <a:normAutofit fontScale="92500" lnSpcReduction="20000"/>
          </a:bodyPr>
          <a:lstStyle/>
          <a:p>
            <a:r>
              <a:rPr lang="en-US" dirty="0"/>
              <a:t>Same student eligibility criteria as School Grades</a:t>
            </a:r>
          </a:p>
          <a:p>
            <a:pPr lvl="1"/>
            <a:r>
              <a:rPr lang="en-US" dirty="0"/>
              <a:t>This includes Alternative, ESE Centers, DJJ schools, and K-2 and K-3 feeder schools</a:t>
            </a:r>
          </a:p>
          <a:p>
            <a:r>
              <a:rPr lang="en-US" dirty="0"/>
              <a:t>Schools can get a Federal Index based on as little as one component</a:t>
            </a:r>
          </a:p>
          <a:p>
            <a:r>
              <a:rPr lang="en-US" dirty="0"/>
              <a:t>School-level Federal Index</a:t>
            </a:r>
          </a:p>
          <a:p>
            <a:pPr lvl="1"/>
            <a:r>
              <a:rPr lang="en-US" dirty="0"/>
              <a:t>Determines </a:t>
            </a:r>
            <a:r>
              <a:rPr lang="en-US" altLang="en-US" dirty="0"/>
              <a:t>if a school is in comprehensive support and improvement (CS&amp;I)</a:t>
            </a:r>
            <a:endParaRPr lang="en-US" dirty="0"/>
          </a:p>
          <a:p>
            <a:r>
              <a:rPr lang="en-US" dirty="0"/>
              <a:t>Subgroup-level Federal Index</a:t>
            </a:r>
          </a:p>
          <a:p>
            <a:pPr lvl="1"/>
            <a:r>
              <a:rPr lang="en-US" dirty="0"/>
              <a:t>Subgroups Included</a:t>
            </a:r>
          </a:p>
          <a:p>
            <a:pPr lvl="2"/>
            <a:r>
              <a:rPr lang="en-US" dirty="0"/>
              <a:t>White, Black/African American, Hispanic, Asian, Native American, Multiracial, Pacific Islander, Students with Disabilities, Economically Disadvantaged, and English Language Learners. </a:t>
            </a:r>
          </a:p>
          <a:p>
            <a:pPr lvl="1"/>
            <a:r>
              <a:rPr lang="en-US" dirty="0"/>
              <a:t>Determines </a:t>
            </a:r>
            <a:r>
              <a:rPr lang="en-US" altLang="en-US" dirty="0"/>
              <a:t>if a school is in targeted support and improvement (TS&amp;I)</a:t>
            </a:r>
          </a:p>
        </p:txBody>
      </p:sp>
    </p:spTree>
    <p:extLst>
      <p:ext uri="{BB962C8B-B14F-4D97-AF65-F5344CB8AC3E}">
        <p14:creationId xmlns:p14="http://schemas.microsoft.com/office/powerpoint/2010/main" val="14264712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34013"/>
            <a:ext cx="7886700" cy="926525"/>
          </a:xfrm>
        </p:spPr>
        <p:txBody>
          <a:bodyPr>
            <a:normAutofit fontScale="90000"/>
          </a:bodyPr>
          <a:lstStyle/>
          <a:p>
            <a:pPr algn="ctr" eaLnBrk="1" hangingPunct="1"/>
            <a:r>
              <a:rPr altLang="en-US" dirty="0"/>
              <a:t>Federal Index</a:t>
            </a:r>
            <a:br>
              <a:rPr altLang="en-US" dirty="0"/>
            </a:br>
            <a:r>
              <a:rPr lang="en-US" altLang="en-US" dirty="0"/>
              <a:t>Possibility of 12 Components</a:t>
            </a:r>
            <a:endParaRPr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30593233"/>
              </p:ext>
            </p:extLst>
          </p:nvPr>
        </p:nvGraphicFramePr>
        <p:xfrm>
          <a:off x="136497" y="1957996"/>
          <a:ext cx="1086108" cy="4366724"/>
        </p:xfrm>
        <a:graphic>
          <a:graphicData uri="http://schemas.openxmlformats.org/drawingml/2006/table">
            <a:tbl>
              <a:tblPr firstRow="1" bandRow="1">
                <a:tableStyleId>{5C22544A-7EE6-4342-B048-85BDC9FD1C3A}</a:tableStyleId>
              </a:tblPr>
              <a:tblGrid>
                <a:gridCol w="1086108">
                  <a:extLst>
                    <a:ext uri="{9D8B030D-6E8A-4147-A177-3AD203B41FA5}">
                      <a16:colId xmlns="" xmlns:a16="http://schemas.microsoft.com/office/drawing/2014/main" val="20000"/>
                    </a:ext>
                  </a:extLst>
                </a:gridCol>
              </a:tblGrid>
              <a:tr h="887324">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1159800">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1159800">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1159800">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3827389618"/>
              </p:ext>
            </p:extLst>
          </p:nvPr>
        </p:nvGraphicFramePr>
        <p:xfrm>
          <a:off x="1243906" y="1962303"/>
          <a:ext cx="1086397" cy="4366724"/>
        </p:xfrm>
        <a:graphic>
          <a:graphicData uri="http://schemas.openxmlformats.org/drawingml/2006/table">
            <a:tbl>
              <a:tblPr firstRow="1" bandRow="1">
                <a:tableStyleId>{5C22544A-7EE6-4342-B048-85BDC9FD1C3A}</a:tableStyleId>
              </a:tblPr>
              <a:tblGrid>
                <a:gridCol w="1086397">
                  <a:extLst>
                    <a:ext uri="{9D8B030D-6E8A-4147-A177-3AD203B41FA5}">
                      <a16:colId xmlns="" xmlns:a16="http://schemas.microsoft.com/office/drawing/2014/main" val="20000"/>
                    </a:ext>
                  </a:extLst>
                </a:gridCol>
              </a:tblGrid>
              <a:tr h="887999">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1159575">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r h="1159575">
                <a:tc>
                  <a:txBody>
                    <a:bodyPr/>
                    <a:lstStyle/>
                    <a:p>
                      <a:pPr algn="ctr"/>
                      <a:r>
                        <a:rPr lang="en-US" sz="1300" dirty="0">
                          <a:solidFill>
                            <a:schemeClr val="bg1"/>
                          </a:solidFill>
                        </a:rPr>
                        <a:t>Learning</a:t>
                      </a:r>
                      <a:r>
                        <a:rPr lang="en-US" sz="1300" baseline="0" dirty="0">
                          <a:solidFill>
                            <a:schemeClr val="bg1"/>
                          </a:solidFill>
                        </a:rPr>
                        <a:t> Gains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1159575">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2747101642"/>
              </p:ext>
            </p:extLst>
          </p:nvPr>
        </p:nvGraphicFramePr>
        <p:xfrm>
          <a:off x="2351604" y="1957996"/>
          <a:ext cx="1086398" cy="4366724"/>
        </p:xfrm>
        <a:graphic>
          <a:graphicData uri="http://schemas.openxmlformats.org/drawingml/2006/table">
            <a:tbl>
              <a:tblPr firstRow="1" bandRow="1">
                <a:tableStyleId>{5C22544A-7EE6-4342-B048-85BDC9FD1C3A}</a:tableStyleId>
              </a:tblPr>
              <a:tblGrid>
                <a:gridCol w="1086398">
                  <a:extLst>
                    <a:ext uri="{9D8B030D-6E8A-4147-A177-3AD203B41FA5}">
                      <a16:colId xmlns="" xmlns:a16="http://schemas.microsoft.com/office/drawing/2014/main" val="20000"/>
                    </a:ext>
                  </a:extLst>
                </a:gridCol>
              </a:tblGrid>
              <a:tr h="891731">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473651420"/>
              </p:ext>
            </p:extLst>
          </p:nvPr>
        </p:nvGraphicFramePr>
        <p:xfrm>
          <a:off x="3459303" y="1957996"/>
          <a:ext cx="1086397" cy="4366724"/>
        </p:xfrm>
        <a:graphic>
          <a:graphicData uri="http://schemas.openxmlformats.org/drawingml/2006/table">
            <a:tbl>
              <a:tblPr firstRow="1" bandRow="1">
                <a:tableStyleId>{5C22544A-7EE6-4342-B048-85BDC9FD1C3A}</a:tableStyleId>
              </a:tblPr>
              <a:tblGrid>
                <a:gridCol w="1086397">
                  <a:extLst>
                    <a:ext uri="{9D8B030D-6E8A-4147-A177-3AD203B41FA5}">
                      <a16:colId xmlns="" xmlns:a16="http://schemas.microsoft.com/office/drawing/2014/main" val="20000"/>
                    </a:ext>
                  </a:extLst>
                </a:gridCol>
              </a:tblGrid>
              <a:tr h="891731">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algn="ctr"/>
                      <a:r>
                        <a:rPr lang="en-US" sz="1300" dirty="0">
                          <a:solidFill>
                            <a:schemeClr val="bg1"/>
                          </a:solidFill>
                        </a:rPr>
                        <a:t>Achievement</a:t>
                      </a:r>
                    </a:p>
                    <a:p>
                      <a:pPr algn="ct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457440314"/>
              </p:ext>
            </p:extLst>
          </p:nvPr>
        </p:nvGraphicFramePr>
        <p:xfrm>
          <a:off x="5665424" y="1962303"/>
          <a:ext cx="1086397" cy="4366724"/>
        </p:xfrm>
        <a:graphic>
          <a:graphicData uri="http://schemas.openxmlformats.org/drawingml/2006/table">
            <a:tbl>
              <a:tblPr firstRow="1" bandRow="1">
                <a:tableStyleId>{5C22544A-7EE6-4342-B048-85BDC9FD1C3A}</a:tableStyleId>
              </a:tblPr>
              <a:tblGrid>
                <a:gridCol w="1086397">
                  <a:extLst>
                    <a:ext uri="{9D8B030D-6E8A-4147-A177-3AD203B41FA5}">
                      <a16:colId xmlns="" xmlns:a16="http://schemas.microsoft.com/office/drawing/2014/main" val="20000"/>
                    </a:ext>
                  </a:extLst>
                </a:gridCol>
              </a:tblGrid>
              <a:tr h="891731">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3253768545"/>
              </p:ext>
            </p:extLst>
          </p:nvPr>
        </p:nvGraphicFramePr>
        <p:xfrm>
          <a:off x="6768484" y="1957996"/>
          <a:ext cx="1086398" cy="4366724"/>
        </p:xfrm>
        <a:graphic>
          <a:graphicData uri="http://schemas.openxmlformats.org/drawingml/2006/table">
            <a:tbl>
              <a:tblPr firstRow="1" bandRow="1">
                <a:tableStyleId>{5C22544A-7EE6-4342-B048-85BDC9FD1C3A}</a:tableStyleId>
              </a:tblPr>
              <a:tblGrid>
                <a:gridCol w="1086398">
                  <a:extLst>
                    <a:ext uri="{9D8B030D-6E8A-4147-A177-3AD203B41FA5}">
                      <a16:colId xmlns="" xmlns:a16="http://schemas.microsoft.com/office/drawing/2014/main" val="20000"/>
                    </a:ext>
                  </a:extLst>
                </a:gridCol>
              </a:tblGrid>
              <a:tr h="891731">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 </a:t>
                      </a:r>
                    </a:p>
                    <a:p>
                      <a:pPr algn="ctr"/>
                      <a:r>
                        <a:rPr lang="en-US" sz="1300" baseline="0" dirty="0">
                          <a:solidFill>
                            <a:schemeClr val="bg1"/>
                          </a:solidFill>
                        </a:rPr>
                        <a:t>(</a:t>
                      </a:r>
                      <a:r>
                        <a:rPr lang="en-US" sz="1300" dirty="0">
                          <a:solidFill>
                            <a:schemeClr val="bg1"/>
                          </a:solidFill>
                        </a:rPr>
                        <a:t>0% to</a:t>
                      </a:r>
                      <a:r>
                        <a:rPr lang="en-US" sz="1300" baseline="0" dirty="0">
                          <a:solidFill>
                            <a:schemeClr val="bg1"/>
                          </a:solidFill>
                        </a:rPr>
                        <a:t> 100%)</a:t>
                      </a:r>
                      <a:endParaRPr lang="en-US" sz="1300" dirty="0">
                        <a:solidFill>
                          <a:schemeClr val="bg1"/>
                        </a:solidFill>
                      </a:endParaRP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1915234040"/>
              </p:ext>
            </p:extLst>
          </p:nvPr>
        </p:nvGraphicFramePr>
        <p:xfrm>
          <a:off x="4562363" y="1957996"/>
          <a:ext cx="1086398" cy="4366724"/>
        </p:xfrm>
        <a:graphic>
          <a:graphicData uri="http://schemas.openxmlformats.org/drawingml/2006/table">
            <a:tbl>
              <a:tblPr firstRow="1" bandRow="1">
                <a:tableStyleId>{5C22544A-7EE6-4342-B048-85BDC9FD1C3A}</a:tableStyleId>
              </a:tblPr>
              <a:tblGrid>
                <a:gridCol w="1086398">
                  <a:extLst>
                    <a:ext uri="{9D8B030D-6E8A-4147-A177-3AD203B41FA5}">
                      <a16:colId xmlns="" xmlns:a16="http://schemas.microsoft.com/office/drawing/2014/main" val="20000"/>
                    </a:ext>
                  </a:extLst>
                </a:gridCol>
              </a:tblGrid>
              <a:tr h="891731">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(0% to 100%)</a:t>
                      </a:r>
                      <a:endParaRPr lang="en-US" sz="1300" dirty="0">
                        <a:solidFill>
                          <a:schemeClr val="bg1"/>
                        </a:solidFill>
                      </a:endParaRP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9" name="Content Placeholder 3"/>
          <p:cNvGraphicFramePr>
            <a:graphicFrameLocks/>
          </p:cNvGraphicFramePr>
          <p:nvPr>
            <p:extLst>
              <p:ext uri="{D42A27DB-BD31-4B8C-83A1-F6EECF244321}">
                <p14:modId xmlns:p14="http://schemas.microsoft.com/office/powerpoint/2010/main" val="95938782"/>
              </p:ext>
            </p:extLst>
          </p:nvPr>
        </p:nvGraphicFramePr>
        <p:xfrm>
          <a:off x="7871545" y="1960867"/>
          <a:ext cx="1086398" cy="4366724"/>
        </p:xfrm>
        <a:graphic>
          <a:graphicData uri="http://schemas.openxmlformats.org/drawingml/2006/table">
            <a:tbl>
              <a:tblPr firstRow="1" bandRow="1">
                <a:tableStyleId>{5C22544A-7EE6-4342-B048-85BDC9FD1C3A}</a:tableStyleId>
              </a:tblPr>
              <a:tblGrid>
                <a:gridCol w="1086398">
                  <a:extLst>
                    <a:ext uri="{9D8B030D-6E8A-4147-A177-3AD203B41FA5}">
                      <a16:colId xmlns="" xmlns:a16="http://schemas.microsoft.com/office/drawing/2014/main" val="20000"/>
                    </a:ext>
                  </a:extLst>
                </a:gridCol>
              </a:tblGrid>
              <a:tr h="891731">
                <a:tc>
                  <a:txBody>
                    <a:bodyPr/>
                    <a:lstStyle/>
                    <a:p>
                      <a:pPr algn="ctr"/>
                      <a:r>
                        <a:rPr lang="en-US" sz="1300" dirty="0"/>
                        <a:t>English Language</a:t>
                      </a:r>
                      <a:r>
                        <a:rPr lang="en-US" sz="1300" baseline="0" dirty="0"/>
                        <a:t> </a:t>
                      </a:r>
                      <a:r>
                        <a:rPr lang="en-US" sz="1300" dirty="0"/>
                        <a:t>Proficiency Progress</a:t>
                      </a:r>
                    </a:p>
                  </a:txBody>
                  <a:tcPr marL="91473" marR="91473" marT="45700" marB="45700">
                    <a:solidFill>
                      <a:srgbClr val="CD9D2C"/>
                    </a:solidFill>
                  </a:tcPr>
                </a:tc>
                <a:extLst>
                  <a:ext uri="{0D108BD9-81ED-4DB2-BD59-A6C34878D82A}">
                    <a16:rowId xmlns="" xmlns:a16="http://schemas.microsoft.com/office/drawing/2014/main" val="10000"/>
                  </a:ext>
                </a:extLst>
              </a:tr>
              <a:tr h="3474993">
                <a:tc>
                  <a:txBody>
                    <a:bodyPr/>
                    <a:lstStyle/>
                    <a:p>
                      <a:pPr algn="ctr"/>
                      <a:r>
                        <a:rPr lang="en-US" sz="1300" dirty="0">
                          <a:solidFill>
                            <a:schemeClr val="bg1"/>
                          </a:solidFill>
                        </a:rPr>
                        <a:t>Progress of English Language Learners in Achieving English Language Proficiency (0% to 100%)</a:t>
                      </a:r>
                    </a:p>
                  </a:txBody>
                  <a:tcPr marL="91473" marR="91473" marT="45700" marB="45700">
                    <a:solidFill>
                      <a:srgbClr val="CD9D2C"/>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94918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000"/>
                                        <p:tgtEl>
                                          <p:spTgt spid="19"/>
                                        </p:tgtEl>
                                      </p:cBhvr>
                                    </p:animEffect>
                                    <p:anim calcmode="lin" valueType="num">
                                      <p:cBhvr>
                                        <p:cTn id="38" dur="2000" fill="hold"/>
                                        <p:tgtEl>
                                          <p:spTgt spid="19"/>
                                        </p:tgtEl>
                                        <p:attrNameLst>
                                          <p:attrName>ppt_w</p:attrName>
                                        </p:attrNameLst>
                                      </p:cBhvr>
                                      <p:tavLst>
                                        <p:tav tm="0" fmla="#ppt_w*sin(2.5*pi*$)">
                                          <p:val>
                                            <p:fltVal val="0"/>
                                          </p:val>
                                        </p:tav>
                                        <p:tav tm="100000">
                                          <p:val>
                                            <p:fltVal val="1"/>
                                          </p:val>
                                        </p:tav>
                                      </p:tavLst>
                                    </p:anim>
                                    <p:anim calcmode="lin" valueType="num">
                                      <p:cBhvr>
                                        <p:cTn id="39"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909"/>
            <a:ext cx="9144000" cy="446374"/>
          </a:xfrm>
        </p:spPr>
        <p:txBody>
          <a:bodyPr>
            <a:noAutofit/>
          </a:bodyPr>
          <a:lstStyle/>
          <a:p>
            <a:pPr algn="ctr"/>
            <a:r>
              <a:rPr lang="en-US" sz="2800" dirty="0"/>
              <a:t>Examples for Calculating the Federal Index</a:t>
            </a:r>
          </a:p>
        </p:txBody>
      </p:sp>
      <p:graphicFrame>
        <p:nvGraphicFramePr>
          <p:cNvPr id="4" name="Content Placeholder 3"/>
          <p:cNvGraphicFramePr>
            <a:graphicFrameLocks/>
          </p:cNvGraphicFramePr>
          <p:nvPr>
            <p:extLst>
              <p:ext uri="{D42A27DB-BD31-4B8C-83A1-F6EECF244321}">
                <p14:modId xmlns:p14="http://schemas.microsoft.com/office/powerpoint/2010/main" val="904700900"/>
              </p:ext>
            </p:extLst>
          </p:nvPr>
        </p:nvGraphicFramePr>
        <p:xfrm>
          <a:off x="152129" y="1218388"/>
          <a:ext cx="1088136" cy="3611881"/>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3939">
                <a:tc>
                  <a:txBody>
                    <a:bodyPr/>
                    <a:lstStyle/>
                    <a:p>
                      <a:pPr algn="ctr"/>
                      <a:r>
                        <a:rPr lang="en-US" sz="1300" dirty="0"/>
                        <a:t>English </a:t>
                      </a:r>
                    </a:p>
                    <a:p>
                      <a:pPr algn="ctr"/>
                      <a:r>
                        <a:rPr lang="en-US" sz="1300" dirty="0"/>
                        <a:t>Language Arts</a:t>
                      </a:r>
                    </a:p>
                  </a:txBody>
                  <a:tcPr marL="91473" marR="91473" marT="45700" marB="45700">
                    <a:solidFill>
                      <a:srgbClr val="CD9D2C"/>
                    </a:solidFill>
                  </a:tcPr>
                </a:tc>
                <a:extLst>
                  <a:ext uri="{0D108BD9-81ED-4DB2-BD59-A6C34878D82A}">
                    <a16:rowId xmlns="" xmlns:a16="http://schemas.microsoft.com/office/drawing/2014/main" val="10000"/>
                  </a:ext>
                </a:extLst>
              </a:tr>
              <a:tr h="959314">
                <a:tc>
                  <a:txBody>
                    <a:bodyPr/>
                    <a:lstStyle/>
                    <a:p>
                      <a:pPr algn="ctr"/>
                      <a:r>
                        <a:rPr lang="en-US" sz="1300" dirty="0">
                          <a:solidFill>
                            <a:schemeClr val="bg1"/>
                          </a:solidFill>
                        </a:rPr>
                        <a:t>Achievement</a:t>
                      </a:r>
                    </a:p>
                    <a:p>
                      <a:pPr algn="ctr"/>
                      <a:r>
                        <a:rPr lang="en-US" sz="1600" b="1" dirty="0">
                          <a:solidFill>
                            <a:schemeClr val="bg1"/>
                          </a:solidFill>
                        </a:rPr>
                        <a:t>41%</a:t>
                      </a:r>
                    </a:p>
                  </a:txBody>
                  <a:tcPr marL="91473" marR="91473" marT="45700" marB="45700">
                    <a:solidFill>
                      <a:srgbClr val="00689B"/>
                    </a:solidFill>
                  </a:tcPr>
                </a:tc>
                <a:extLst>
                  <a:ext uri="{0D108BD9-81ED-4DB2-BD59-A6C34878D82A}">
                    <a16:rowId xmlns="" xmlns:a16="http://schemas.microsoft.com/office/drawing/2014/main" val="10001"/>
                  </a:ext>
                </a:extLst>
              </a:tr>
              <a:tr h="959314">
                <a:tc>
                  <a:txBody>
                    <a:bodyPr/>
                    <a:lstStyle/>
                    <a:p>
                      <a:pPr algn="ctr"/>
                      <a:r>
                        <a:rPr lang="en-US" sz="1300" dirty="0">
                          <a:solidFill>
                            <a:schemeClr val="bg1"/>
                          </a:solidFill>
                        </a:rPr>
                        <a:t>Learning</a:t>
                      </a:r>
                      <a:r>
                        <a:rPr lang="en-US" sz="1300" baseline="0" dirty="0">
                          <a:solidFill>
                            <a:schemeClr val="bg1"/>
                          </a:solidFill>
                        </a:rPr>
                        <a:t> Gains </a:t>
                      </a:r>
                    </a:p>
                    <a:p>
                      <a:pPr algn="ctr"/>
                      <a:r>
                        <a:rPr lang="en-US" sz="1600" b="1" baseline="0" dirty="0">
                          <a:solidFill>
                            <a:schemeClr val="bg1"/>
                          </a:solidFill>
                        </a:rPr>
                        <a:t>60%</a:t>
                      </a:r>
                      <a:endParaRPr lang="en-US" sz="1600" b="1"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314">
                <a:tc>
                  <a:txBody>
                    <a:bodyPr/>
                    <a:lstStyle/>
                    <a:p>
                      <a:pPr algn="ctr"/>
                      <a:r>
                        <a:rPr lang="en-US" sz="1300" dirty="0">
                          <a:solidFill>
                            <a:schemeClr val="bg1"/>
                          </a:solidFill>
                        </a:rPr>
                        <a:t>Learning Gains of the </a:t>
                      </a:r>
                    </a:p>
                    <a:p>
                      <a:pPr algn="ctr"/>
                      <a:r>
                        <a:rPr lang="en-US" sz="1300" dirty="0">
                          <a:solidFill>
                            <a:schemeClr val="bg1"/>
                          </a:solidFill>
                        </a:rPr>
                        <a:t>Low 25%</a:t>
                      </a:r>
                      <a:endParaRPr lang="en-US" sz="1300" baseline="0" dirty="0">
                        <a:solidFill>
                          <a:schemeClr val="bg1"/>
                        </a:solidFill>
                      </a:endParaRPr>
                    </a:p>
                    <a:p>
                      <a:pPr algn="ctr"/>
                      <a:r>
                        <a:rPr lang="en-US" sz="1600" b="1" dirty="0">
                          <a:solidFill>
                            <a:schemeClr val="bg1"/>
                          </a:solidFill>
                        </a:rPr>
                        <a:t>53%</a:t>
                      </a: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2610390025"/>
              </p:ext>
            </p:extLst>
          </p:nvPr>
        </p:nvGraphicFramePr>
        <p:xfrm>
          <a:off x="1245839" y="1218388"/>
          <a:ext cx="1088136" cy="3611881"/>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4497">
                <a:tc>
                  <a:txBody>
                    <a:bodyPr/>
                    <a:lstStyle/>
                    <a:p>
                      <a:pPr algn="ctr"/>
                      <a:r>
                        <a:rPr lang="en-US" sz="1300" dirty="0"/>
                        <a:t>Mathematics</a:t>
                      </a:r>
                    </a:p>
                  </a:txBody>
                  <a:tcPr marL="91473" marR="91473" marT="45700" marB="45700">
                    <a:solidFill>
                      <a:srgbClr val="CD9D2C"/>
                    </a:solidFill>
                  </a:tcPr>
                </a:tc>
                <a:extLst>
                  <a:ext uri="{0D108BD9-81ED-4DB2-BD59-A6C34878D82A}">
                    <a16:rowId xmlns="" xmlns:a16="http://schemas.microsoft.com/office/drawing/2014/main" val="10000"/>
                  </a:ext>
                </a:extLst>
              </a:tr>
              <a:tr h="959128">
                <a:tc>
                  <a:txBody>
                    <a:bodyPr/>
                    <a:lstStyle/>
                    <a:p>
                      <a:pPr algn="ctr"/>
                      <a:r>
                        <a:rPr lang="en-US" sz="1300" dirty="0">
                          <a:solidFill>
                            <a:schemeClr val="bg1"/>
                          </a:solidFill>
                        </a:rPr>
                        <a:t>Achievement</a:t>
                      </a:r>
                    </a:p>
                    <a:p>
                      <a:pPr algn="ctr"/>
                      <a:r>
                        <a:rPr lang="en-US" sz="1600" b="1" dirty="0">
                          <a:solidFill>
                            <a:schemeClr val="bg1"/>
                          </a:solidFill>
                        </a:rPr>
                        <a:t>40%</a:t>
                      </a:r>
                    </a:p>
                  </a:txBody>
                  <a:tcPr marL="91473" marR="91473" marT="45700" marB="45700">
                    <a:solidFill>
                      <a:srgbClr val="00689B"/>
                    </a:solidFill>
                  </a:tcPr>
                </a:tc>
                <a:extLst>
                  <a:ext uri="{0D108BD9-81ED-4DB2-BD59-A6C34878D82A}">
                    <a16:rowId xmlns="" xmlns:a16="http://schemas.microsoft.com/office/drawing/2014/main" val="10001"/>
                  </a:ext>
                </a:extLst>
              </a:tr>
              <a:tr h="959128">
                <a:tc>
                  <a:txBody>
                    <a:bodyPr/>
                    <a:lstStyle/>
                    <a:p>
                      <a:pPr algn="ctr"/>
                      <a:r>
                        <a:rPr lang="en-US" sz="1300" dirty="0">
                          <a:solidFill>
                            <a:schemeClr val="bg1"/>
                          </a:solidFill>
                        </a:rPr>
                        <a:t>Learning</a:t>
                      </a:r>
                      <a:r>
                        <a:rPr lang="en-US" sz="1300" baseline="0" dirty="0">
                          <a:solidFill>
                            <a:schemeClr val="bg1"/>
                          </a:solidFill>
                        </a:rPr>
                        <a:t> Gains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55%</a:t>
                      </a:r>
                    </a:p>
                    <a:p>
                      <a:pPr algn="ctr"/>
                      <a:endParaRPr lang="en-US" sz="1300" baseline="0" dirty="0">
                        <a:solidFill>
                          <a:schemeClr val="bg1"/>
                        </a:solidFill>
                      </a:endParaRPr>
                    </a:p>
                  </a:txBody>
                  <a:tcPr marL="91473" marR="91473" marT="45700" marB="45700">
                    <a:solidFill>
                      <a:srgbClr val="00689B"/>
                    </a:solidFill>
                  </a:tcPr>
                </a:tc>
                <a:extLst>
                  <a:ext uri="{0D108BD9-81ED-4DB2-BD59-A6C34878D82A}">
                    <a16:rowId xmlns="" xmlns:a16="http://schemas.microsoft.com/office/drawing/2014/main" val="10002"/>
                  </a:ext>
                </a:extLst>
              </a:tr>
              <a:tr h="959128">
                <a:tc>
                  <a:txBody>
                    <a:bodyPr/>
                    <a:lstStyle/>
                    <a:p>
                      <a:pPr algn="ctr"/>
                      <a:r>
                        <a:rPr lang="en-US" sz="1300" dirty="0">
                          <a:solidFill>
                            <a:schemeClr val="bg1"/>
                          </a:solidFill>
                        </a:rPr>
                        <a:t>Learning Gains of the </a:t>
                      </a:r>
                    </a:p>
                    <a:p>
                      <a:pPr algn="ctr"/>
                      <a:r>
                        <a:rPr lang="en-US" sz="1300" dirty="0">
                          <a:solidFill>
                            <a:schemeClr val="bg1"/>
                          </a:solidFill>
                        </a:rPr>
                        <a:t>Low 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53%</a:t>
                      </a:r>
                    </a:p>
                  </a:txBody>
                  <a:tcPr marL="91473" marR="91473" marT="45700" marB="45700">
                    <a:solidFill>
                      <a:srgbClr val="00689B"/>
                    </a:solidFill>
                  </a:tcPr>
                </a:tc>
                <a:extLst>
                  <a:ext uri="{0D108BD9-81ED-4DB2-BD59-A6C34878D82A}">
                    <a16:rowId xmlns="" xmlns:a16="http://schemas.microsoft.com/office/drawing/2014/main" val="10003"/>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1004783795"/>
              </p:ext>
            </p:extLst>
          </p:nvPr>
        </p:nvGraphicFramePr>
        <p:xfrm>
          <a:off x="2344276" y="1218388"/>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t>Science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36%</a:t>
                      </a:r>
                    </a:p>
                  </a:txBody>
                  <a:tcPr marL="91473" marR="91473" marT="45700" marB="45700">
                    <a:solidFill>
                      <a:srgbClr val="00689B"/>
                    </a:solidFill>
                  </a:tcPr>
                </a:tc>
                <a:extLst>
                  <a:ext uri="{0D108BD9-81ED-4DB2-BD59-A6C34878D82A}">
                    <a16:rowId xmlns="" xmlns:a16="http://schemas.microsoft.com/office/drawing/2014/main" val="10001"/>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819894076"/>
              </p:ext>
            </p:extLst>
          </p:nvPr>
        </p:nvGraphicFramePr>
        <p:xfrm>
          <a:off x="3442713" y="1218388"/>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t>Social Studies</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Achievement</a:t>
                      </a:r>
                    </a:p>
                    <a:p>
                      <a:pPr algn="ctr"/>
                      <a:endParaRPr lang="en-US" sz="1300" dirty="0">
                        <a:solidFill>
                          <a:schemeClr val="bg1"/>
                        </a:solidFill>
                      </a:endParaRPr>
                    </a:p>
                    <a:p>
                      <a:pPr algn="ctr"/>
                      <a:r>
                        <a:rPr lang="en-US" sz="1600" b="1" dirty="0">
                          <a:solidFill>
                            <a:schemeClr val="bg1"/>
                          </a:solidFill>
                        </a:rPr>
                        <a:t>53%</a:t>
                      </a: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4224671459"/>
              </p:ext>
            </p:extLst>
          </p:nvPr>
        </p:nvGraphicFramePr>
        <p:xfrm>
          <a:off x="5639587" y="1218388"/>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t>Graduation Rate</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Overall,</a:t>
                      </a:r>
                      <a:r>
                        <a:rPr lang="en-US" sz="1300" baseline="0" dirty="0">
                          <a:solidFill>
                            <a:schemeClr val="bg1"/>
                          </a:solidFill>
                        </a:rPr>
                        <a:t> </a:t>
                      </a:r>
                    </a:p>
                    <a:p>
                      <a:pPr algn="ctr"/>
                      <a:r>
                        <a:rPr lang="en-US" sz="1300" baseline="0" dirty="0">
                          <a:solidFill>
                            <a:schemeClr val="bg1"/>
                          </a:solidFill>
                        </a:rPr>
                        <a:t>4-year Graduation Rate </a:t>
                      </a:r>
                    </a:p>
                    <a:p>
                      <a:pPr algn="ctr"/>
                      <a:endParaRPr lang="en-US" sz="1600" b="1" baseline="0" dirty="0">
                        <a:solidFill>
                          <a:schemeClr val="bg1"/>
                        </a:solidFill>
                      </a:endParaRPr>
                    </a:p>
                    <a:p>
                      <a:pPr algn="ctr"/>
                      <a:r>
                        <a:rPr lang="en-US" sz="1600" b="1" baseline="0" dirty="0">
                          <a:solidFill>
                            <a:schemeClr val="bg1"/>
                          </a:solidFill>
                        </a:rPr>
                        <a:t>74%</a:t>
                      </a: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1446685590"/>
              </p:ext>
            </p:extLst>
          </p:nvPr>
        </p:nvGraphicFramePr>
        <p:xfrm>
          <a:off x="6738024" y="1211283"/>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t>College</a:t>
                      </a:r>
                      <a:r>
                        <a:rPr lang="en-US" sz="1300" baseline="0" dirty="0"/>
                        <a:t> and Career Acceleration</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High School </a:t>
                      </a:r>
                    </a:p>
                    <a:p>
                      <a:pPr algn="ctr"/>
                      <a:r>
                        <a:rPr lang="en-US" sz="1300" baseline="0" dirty="0">
                          <a:solidFill>
                            <a:schemeClr val="bg1"/>
                          </a:solidFill>
                        </a:rPr>
                        <a:t>(AP, IB, AICE, dual enrollment or industry certification)</a:t>
                      </a:r>
                    </a:p>
                    <a:p>
                      <a:pPr algn="ctr"/>
                      <a:endParaRPr lang="en-US" sz="1600" b="1" baseline="0" dirty="0">
                        <a:solidFill>
                          <a:schemeClr val="bg1"/>
                        </a:solidFill>
                      </a:endParaRPr>
                    </a:p>
                    <a:p>
                      <a:pPr algn="ctr"/>
                      <a:r>
                        <a:rPr lang="en-US" sz="1600" b="1" baseline="0" dirty="0">
                          <a:solidFill>
                            <a:schemeClr val="bg1"/>
                          </a:solidFill>
                        </a:rPr>
                        <a:t>38%</a:t>
                      </a:r>
                      <a:r>
                        <a:rPr lang="en-US" sz="1300" baseline="0" dirty="0">
                          <a:solidFill>
                            <a:schemeClr val="bg1"/>
                          </a:solidFill>
                        </a:rPr>
                        <a:t> </a:t>
                      </a:r>
                    </a:p>
                  </a:txBody>
                  <a:tcPr marL="91473" marR="91473" marT="45700" marB="45700">
                    <a:solidFill>
                      <a:srgbClr val="262A63"/>
                    </a:solidFill>
                  </a:tcPr>
                </a:tc>
                <a:extLst>
                  <a:ext uri="{0D108BD9-81ED-4DB2-BD59-A6C34878D82A}">
                    <a16:rowId xmlns="" xmlns:a16="http://schemas.microsoft.com/office/drawing/2014/main" val="10001"/>
                  </a:ext>
                </a:extLst>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2566096698"/>
              </p:ext>
            </p:extLst>
          </p:nvPr>
        </p:nvGraphicFramePr>
        <p:xfrm>
          <a:off x="4541150" y="1218388"/>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solidFill>
                            <a:schemeClr val="bg1"/>
                          </a:solidFill>
                        </a:rPr>
                        <a:t>Middle School Acceleration</a:t>
                      </a:r>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Middle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mn-lt"/>
                        </a:rPr>
                        <a:t>(EOC or industry certification)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mn-lt"/>
                        </a:rPr>
                        <a:t>64%</a:t>
                      </a:r>
                    </a:p>
                  </a:txBody>
                  <a:tcPr marL="91473" marR="91473" marT="45700" marB="45700">
                    <a:solidFill>
                      <a:srgbClr val="00A88D"/>
                    </a:solidFill>
                  </a:tcPr>
                </a:tc>
                <a:extLst>
                  <a:ext uri="{0D108BD9-81ED-4DB2-BD59-A6C34878D82A}">
                    <a16:rowId xmlns="" xmlns:a16="http://schemas.microsoft.com/office/drawing/2014/main"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164840933"/>
              </p:ext>
            </p:extLst>
          </p:nvPr>
        </p:nvGraphicFramePr>
        <p:xfrm>
          <a:off x="556511" y="5063003"/>
          <a:ext cx="8030977" cy="1221622"/>
        </p:xfrm>
        <a:graphic>
          <a:graphicData uri="http://schemas.openxmlformats.org/drawingml/2006/table">
            <a:tbl>
              <a:tblPr firstRow="1" bandRow="1">
                <a:tableStyleId>{5C22544A-7EE6-4342-B048-85BDC9FD1C3A}</a:tableStyleId>
              </a:tblPr>
              <a:tblGrid>
                <a:gridCol w="1401206">
                  <a:extLst>
                    <a:ext uri="{9D8B030D-6E8A-4147-A177-3AD203B41FA5}">
                      <a16:colId xmlns="" xmlns:a16="http://schemas.microsoft.com/office/drawing/2014/main" val="20000"/>
                    </a:ext>
                  </a:extLst>
                </a:gridCol>
                <a:gridCol w="2185458">
                  <a:extLst>
                    <a:ext uri="{9D8B030D-6E8A-4147-A177-3AD203B41FA5}">
                      <a16:colId xmlns="" xmlns:a16="http://schemas.microsoft.com/office/drawing/2014/main" val="20001"/>
                    </a:ext>
                  </a:extLst>
                </a:gridCol>
                <a:gridCol w="1396913">
                  <a:extLst>
                    <a:ext uri="{9D8B030D-6E8A-4147-A177-3AD203B41FA5}">
                      <a16:colId xmlns="" xmlns:a16="http://schemas.microsoft.com/office/drawing/2014/main" val="20002"/>
                    </a:ext>
                  </a:extLst>
                </a:gridCol>
                <a:gridCol w="1868840">
                  <a:extLst>
                    <a:ext uri="{9D8B030D-6E8A-4147-A177-3AD203B41FA5}">
                      <a16:colId xmlns="" xmlns:a16="http://schemas.microsoft.com/office/drawing/2014/main" val="20003"/>
                    </a:ext>
                  </a:extLst>
                </a:gridCol>
                <a:gridCol w="1178560">
                  <a:extLst>
                    <a:ext uri="{9D8B030D-6E8A-4147-A177-3AD203B41FA5}">
                      <a16:colId xmlns="" xmlns:a16="http://schemas.microsoft.com/office/drawing/2014/main" val="20004"/>
                    </a:ext>
                  </a:extLst>
                </a:gridCol>
              </a:tblGrid>
              <a:tr h="551062">
                <a:tc>
                  <a:txBody>
                    <a:bodyPr/>
                    <a:lstStyle/>
                    <a:p>
                      <a:pPr algn="ctr"/>
                      <a:endParaRPr lang="en-US" sz="1600" dirty="0"/>
                    </a:p>
                  </a:txBody>
                  <a:tcPr anchor="b">
                    <a:solidFill>
                      <a:srgbClr val="CD9D2C"/>
                    </a:solidFill>
                  </a:tcPr>
                </a:tc>
                <a:tc>
                  <a:txBody>
                    <a:bodyPr/>
                    <a:lstStyle/>
                    <a:p>
                      <a:pPr algn="ctr"/>
                      <a:r>
                        <a:rPr lang="en-US" sz="1600" dirty="0"/>
                        <a:t>Points Earned</a:t>
                      </a:r>
                    </a:p>
                  </a:txBody>
                  <a:tcPr anchor="b">
                    <a:solidFill>
                      <a:srgbClr val="CD9D2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Components</a:t>
                      </a:r>
                    </a:p>
                  </a:txBody>
                  <a:tcPr anchor="b">
                    <a:solidFill>
                      <a:srgbClr val="CD9D2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Percent of Points</a:t>
                      </a:r>
                    </a:p>
                  </a:txBody>
                  <a:tcPr anchor="b">
                    <a:solidFill>
                      <a:srgbClr val="CD9D2C"/>
                    </a:solidFill>
                  </a:tcPr>
                </a:tc>
                <a:tc>
                  <a:txBody>
                    <a:bodyPr/>
                    <a:lstStyle/>
                    <a:p>
                      <a:pPr algn="ctr"/>
                      <a:r>
                        <a:rPr lang="en-US" sz="1600" dirty="0"/>
                        <a:t>Overall</a:t>
                      </a:r>
                    </a:p>
                  </a:txBody>
                  <a:tcPr anchor="b">
                    <a:solidFill>
                      <a:srgbClr val="CD9D2C"/>
                    </a:solidFill>
                  </a:tcPr>
                </a:tc>
                <a:extLst>
                  <a:ext uri="{0D108BD9-81ED-4DB2-BD59-A6C34878D82A}">
                    <a16:rowId xmlns="" xmlns:a16="http://schemas.microsoft.com/office/drawing/2014/main" val="10000"/>
                  </a:ext>
                </a:extLst>
              </a:tr>
              <a:tr h="319036">
                <a:tc>
                  <a:txBody>
                    <a:bodyPr/>
                    <a:lstStyle/>
                    <a:p>
                      <a:pPr algn="ctr"/>
                      <a:r>
                        <a:rPr lang="en-US" sz="1600" dirty="0">
                          <a:solidFill>
                            <a:schemeClr val="tx1"/>
                          </a:solidFill>
                        </a:rPr>
                        <a:t>School Grades</a:t>
                      </a:r>
                    </a:p>
                  </a:txBody>
                  <a:tcPr>
                    <a:solidFill>
                      <a:srgbClr val="EAEAEA"/>
                    </a:solidFill>
                  </a:tcPr>
                </a:tc>
                <a:tc>
                  <a:txBody>
                    <a:bodyPr/>
                    <a:lstStyle/>
                    <a:p>
                      <a:pPr algn="ctr"/>
                      <a:r>
                        <a:rPr lang="en-US" sz="1600" dirty="0">
                          <a:solidFill>
                            <a:schemeClr val="tx1"/>
                          </a:solidFill>
                        </a:rPr>
                        <a:t>567</a:t>
                      </a:r>
                    </a:p>
                  </a:txBody>
                  <a:tcPr>
                    <a:solidFill>
                      <a:srgbClr val="EAEAEA"/>
                    </a:solidFill>
                  </a:tcPr>
                </a:tc>
                <a:tc>
                  <a:txBody>
                    <a:bodyPr/>
                    <a:lstStyle/>
                    <a:p>
                      <a:pPr algn="ctr"/>
                      <a:r>
                        <a:rPr lang="en-US" sz="1600" dirty="0">
                          <a:solidFill>
                            <a:schemeClr val="tx1"/>
                          </a:solidFill>
                        </a:rPr>
                        <a:t>11</a:t>
                      </a:r>
                    </a:p>
                  </a:txBody>
                  <a:tcPr>
                    <a:solidFill>
                      <a:srgbClr val="EAEAEA"/>
                    </a:solidFill>
                  </a:tcPr>
                </a:tc>
                <a:tc>
                  <a:txBody>
                    <a:bodyPr/>
                    <a:lstStyle/>
                    <a:p>
                      <a:pPr algn="ctr"/>
                      <a:r>
                        <a:rPr lang="en-US" sz="1600" dirty="0">
                          <a:solidFill>
                            <a:schemeClr val="tx1"/>
                          </a:solidFill>
                        </a:rPr>
                        <a:t>52%</a:t>
                      </a:r>
                    </a:p>
                  </a:txBody>
                  <a:tcPr>
                    <a:solidFill>
                      <a:srgbClr val="EAEAEA"/>
                    </a:solidFill>
                  </a:tcPr>
                </a:tc>
                <a:tc>
                  <a:txBody>
                    <a:bodyPr/>
                    <a:lstStyle/>
                    <a:p>
                      <a:pPr algn="ctr"/>
                      <a:r>
                        <a:rPr lang="en-US" sz="1600" dirty="0">
                          <a:solidFill>
                            <a:schemeClr val="tx1"/>
                          </a:solidFill>
                        </a:rPr>
                        <a:t>C</a:t>
                      </a:r>
                    </a:p>
                  </a:txBody>
                  <a:tcPr>
                    <a:solidFill>
                      <a:srgbClr val="EAEAEA"/>
                    </a:solidFill>
                  </a:tcPr>
                </a:tc>
                <a:extLst>
                  <a:ext uri="{0D108BD9-81ED-4DB2-BD59-A6C34878D82A}">
                    <a16:rowId xmlns="" xmlns:a16="http://schemas.microsoft.com/office/drawing/2014/main" val="10001"/>
                  </a:ext>
                </a:extLst>
              </a:tr>
              <a:tr h="319036">
                <a:tc>
                  <a:txBody>
                    <a:bodyPr/>
                    <a:lstStyle/>
                    <a:p>
                      <a:pPr algn="ctr"/>
                      <a:r>
                        <a:rPr lang="en-US" sz="1600" dirty="0">
                          <a:solidFill>
                            <a:schemeClr val="tx1"/>
                          </a:solidFill>
                        </a:rPr>
                        <a:t>Federal Index</a:t>
                      </a:r>
                    </a:p>
                  </a:txBody>
                  <a:tcPr>
                    <a:solidFill>
                      <a:srgbClr val="EAEAEA"/>
                    </a:solidFill>
                  </a:tcPr>
                </a:tc>
                <a:tc>
                  <a:txBody>
                    <a:bodyPr/>
                    <a:lstStyle/>
                    <a:p>
                      <a:pPr algn="ctr"/>
                      <a:r>
                        <a:rPr lang="en-US" sz="1600" dirty="0" smtClean="0">
                          <a:solidFill>
                            <a:schemeClr val="tx1"/>
                          </a:solidFill>
                        </a:rPr>
                        <a:t>627</a:t>
                      </a:r>
                      <a:endParaRPr lang="en-US" sz="1600" dirty="0">
                        <a:solidFill>
                          <a:schemeClr val="tx1"/>
                        </a:solidFill>
                      </a:endParaRPr>
                    </a:p>
                  </a:txBody>
                  <a:tcPr>
                    <a:solidFill>
                      <a:srgbClr val="EAEAEA"/>
                    </a:solidFill>
                  </a:tcPr>
                </a:tc>
                <a:tc>
                  <a:txBody>
                    <a:bodyPr/>
                    <a:lstStyle/>
                    <a:p>
                      <a:pPr algn="ctr"/>
                      <a:r>
                        <a:rPr lang="en-US" sz="1600" dirty="0">
                          <a:solidFill>
                            <a:schemeClr val="tx1"/>
                          </a:solidFill>
                        </a:rPr>
                        <a:t>12</a:t>
                      </a:r>
                    </a:p>
                  </a:txBody>
                  <a:tcPr>
                    <a:solidFill>
                      <a:srgbClr val="EAEAEA"/>
                    </a:solidFill>
                  </a:tcPr>
                </a:tc>
                <a:tc>
                  <a:txBody>
                    <a:bodyPr/>
                    <a:lstStyle/>
                    <a:p>
                      <a:pPr algn="ctr"/>
                      <a:r>
                        <a:rPr lang="en-US" sz="1600" dirty="0" smtClean="0">
                          <a:solidFill>
                            <a:schemeClr val="tx1"/>
                          </a:solidFill>
                        </a:rPr>
                        <a:t>52%</a:t>
                      </a:r>
                      <a:endParaRPr lang="en-US" sz="1600" dirty="0">
                        <a:solidFill>
                          <a:schemeClr val="tx1"/>
                        </a:solidFill>
                      </a:endParaRPr>
                    </a:p>
                  </a:txBody>
                  <a:tcPr>
                    <a:solidFill>
                      <a:srgbClr val="EAEAEA"/>
                    </a:solidFill>
                  </a:tcPr>
                </a:tc>
                <a:tc>
                  <a:txBody>
                    <a:bodyPr/>
                    <a:lstStyle/>
                    <a:p>
                      <a:pPr algn="ctr"/>
                      <a:endParaRPr lang="en-US" sz="1600" dirty="0">
                        <a:solidFill>
                          <a:schemeClr val="tx1"/>
                        </a:solidFill>
                      </a:endParaRPr>
                    </a:p>
                  </a:txBody>
                  <a:tcPr>
                    <a:solidFill>
                      <a:srgbClr val="EAEAEA"/>
                    </a:solidFill>
                  </a:tcPr>
                </a:tc>
                <a:extLst>
                  <a:ext uri="{0D108BD9-81ED-4DB2-BD59-A6C34878D82A}">
                    <a16:rowId xmlns="" xmlns:a16="http://schemas.microsoft.com/office/drawing/2014/main" val="10002"/>
                  </a:ext>
                </a:extLst>
              </a:tr>
            </a:tbl>
          </a:graphicData>
        </a:graphic>
      </p:graphicFrame>
      <p:graphicFrame>
        <p:nvGraphicFramePr>
          <p:cNvPr id="13" name="Content Placeholder 3"/>
          <p:cNvGraphicFramePr>
            <a:graphicFrameLocks/>
          </p:cNvGraphicFramePr>
          <p:nvPr>
            <p:extLst>
              <p:ext uri="{D42A27DB-BD31-4B8C-83A1-F6EECF244321}">
                <p14:modId xmlns:p14="http://schemas.microsoft.com/office/powerpoint/2010/main" val="1496892567"/>
              </p:ext>
            </p:extLst>
          </p:nvPr>
        </p:nvGraphicFramePr>
        <p:xfrm>
          <a:off x="7842035" y="1211283"/>
          <a:ext cx="1088136" cy="3611880"/>
        </p:xfrm>
        <a:graphic>
          <a:graphicData uri="http://schemas.openxmlformats.org/drawingml/2006/table">
            <a:tbl>
              <a:tblPr firstRow="1" bandRow="1">
                <a:tableStyleId>{5C22544A-7EE6-4342-B048-85BDC9FD1C3A}</a:tableStyleId>
              </a:tblPr>
              <a:tblGrid>
                <a:gridCol w="1088136">
                  <a:extLst>
                    <a:ext uri="{9D8B030D-6E8A-4147-A177-3AD203B41FA5}">
                      <a16:colId xmlns="" xmlns:a16="http://schemas.microsoft.com/office/drawing/2014/main" val="20000"/>
                    </a:ext>
                  </a:extLst>
                </a:gridCol>
              </a:tblGrid>
              <a:tr h="737584">
                <a:tc>
                  <a:txBody>
                    <a:bodyPr/>
                    <a:lstStyle/>
                    <a:p>
                      <a:pPr algn="ctr"/>
                      <a:r>
                        <a:rPr lang="en-US" sz="1300" dirty="0"/>
                        <a:t>ELP</a:t>
                      </a:r>
                      <a:r>
                        <a:rPr lang="en-US" sz="1300" baseline="0" dirty="0"/>
                        <a:t> Progress</a:t>
                      </a:r>
                      <a:endParaRPr lang="en-US" sz="1300" dirty="0"/>
                    </a:p>
                  </a:txBody>
                  <a:tcPr marL="91473" marR="91473" marT="45700" marB="45700">
                    <a:solidFill>
                      <a:srgbClr val="CD9D2C"/>
                    </a:solidFill>
                  </a:tcPr>
                </a:tc>
                <a:extLst>
                  <a:ext uri="{0D108BD9-81ED-4DB2-BD59-A6C34878D82A}">
                    <a16:rowId xmlns="" xmlns:a16="http://schemas.microsoft.com/office/drawing/2014/main" val="10000"/>
                  </a:ext>
                </a:extLst>
              </a:tr>
              <a:tr h="2874296">
                <a:tc>
                  <a:txBody>
                    <a:bodyPr/>
                    <a:lstStyle/>
                    <a:p>
                      <a:pPr algn="ctr"/>
                      <a:r>
                        <a:rPr lang="en-US" sz="1300" dirty="0">
                          <a:solidFill>
                            <a:schemeClr val="bg1"/>
                          </a:solidFill>
                        </a:rPr>
                        <a:t>Progress of English Language Learners in Achieving English Language Proficiency</a:t>
                      </a:r>
                      <a:endParaRPr lang="en-US" sz="1600" b="1" baseline="0" dirty="0">
                        <a:solidFill>
                          <a:schemeClr val="bg1"/>
                        </a:solidFill>
                      </a:endParaRPr>
                    </a:p>
                    <a:p>
                      <a:pPr algn="ctr"/>
                      <a:r>
                        <a:rPr lang="en-US" sz="1600" b="1" baseline="0" dirty="0" smtClean="0">
                          <a:solidFill>
                            <a:schemeClr val="bg1"/>
                          </a:solidFill>
                        </a:rPr>
                        <a:t>60%</a:t>
                      </a:r>
                      <a:r>
                        <a:rPr lang="en-US" sz="1300" baseline="0" dirty="0" smtClean="0">
                          <a:solidFill>
                            <a:schemeClr val="bg1"/>
                          </a:solidFill>
                        </a:rPr>
                        <a:t> </a:t>
                      </a:r>
                      <a:endParaRPr lang="en-US" sz="1300" baseline="0" dirty="0">
                        <a:solidFill>
                          <a:schemeClr val="bg1"/>
                        </a:solidFill>
                      </a:endParaRPr>
                    </a:p>
                  </a:txBody>
                  <a:tcPr marL="91473" marR="91473" marT="45700" marB="45700">
                    <a:solidFill>
                      <a:srgbClr val="CD9D2C"/>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62570261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1" y="2380508"/>
            <a:ext cx="3868340" cy="647700"/>
          </a:xfrm>
        </p:spPr>
        <p:txBody>
          <a:bodyPr>
            <a:normAutofit fontScale="92500" lnSpcReduction="10000"/>
          </a:bodyPr>
          <a:lstStyle/>
          <a:p>
            <a:r>
              <a:rPr lang="en-US" dirty="0"/>
              <a:t>Student Demographic Information (Survey 3)</a:t>
            </a:r>
          </a:p>
        </p:txBody>
      </p:sp>
      <p:sp>
        <p:nvSpPr>
          <p:cNvPr id="5" name="Content Placeholder 4"/>
          <p:cNvSpPr>
            <a:spLocks noGrp="1"/>
          </p:cNvSpPr>
          <p:nvPr>
            <p:ph sz="half" idx="2"/>
          </p:nvPr>
        </p:nvSpPr>
        <p:spPr>
          <a:xfrm>
            <a:off x="629842" y="3028208"/>
            <a:ext cx="3868340" cy="3130545"/>
          </a:xfrm>
        </p:spPr>
        <p:txBody>
          <a:bodyPr>
            <a:normAutofit fontScale="85000" lnSpcReduction="20000"/>
          </a:bodyPr>
          <a:lstStyle/>
          <a:p>
            <a:r>
              <a:rPr lang="en-US" dirty="0"/>
              <a:t>Ethnicity</a:t>
            </a:r>
          </a:p>
          <a:p>
            <a:r>
              <a:rPr lang="en-US" dirty="0"/>
              <a:t>Race: American Indian or Alaska Native</a:t>
            </a:r>
          </a:p>
          <a:p>
            <a:r>
              <a:rPr lang="en-US" dirty="0"/>
              <a:t>Race: Asian</a:t>
            </a:r>
          </a:p>
          <a:p>
            <a:r>
              <a:rPr lang="en-US" dirty="0"/>
              <a:t>Race: Black or African American</a:t>
            </a:r>
          </a:p>
          <a:p>
            <a:r>
              <a:rPr lang="en-US" dirty="0"/>
              <a:t>Race: Native Hawaiian or Other Pacific Islander</a:t>
            </a:r>
          </a:p>
          <a:p>
            <a:r>
              <a:rPr lang="en-US" dirty="0"/>
              <a:t>Race: White</a:t>
            </a:r>
          </a:p>
          <a:p>
            <a:pPr marL="0" indent="0">
              <a:buNone/>
            </a:pPr>
            <a:endParaRPr lang="en-US" dirty="0"/>
          </a:p>
        </p:txBody>
      </p:sp>
      <p:sp>
        <p:nvSpPr>
          <p:cNvPr id="6" name="Text Placeholder 5"/>
          <p:cNvSpPr>
            <a:spLocks noGrp="1"/>
          </p:cNvSpPr>
          <p:nvPr>
            <p:ph type="body" sz="quarter" idx="3"/>
          </p:nvPr>
        </p:nvSpPr>
        <p:spPr>
          <a:xfrm>
            <a:off x="4629150" y="2380508"/>
            <a:ext cx="3887391" cy="647699"/>
          </a:xfrm>
        </p:spPr>
        <p:txBody>
          <a:bodyPr/>
          <a:lstStyle/>
          <a:p>
            <a:pPr algn="ctr"/>
            <a:r>
              <a:rPr lang="en-US" dirty="0"/>
              <a:t>Definition</a:t>
            </a:r>
          </a:p>
        </p:txBody>
      </p:sp>
      <p:sp>
        <p:nvSpPr>
          <p:cNvPr id="7" name="Content Placeholder 6"/>
          <p:cNvSpPr>
            <a:spLocks noGrp="1"/>
          </p:cNvSpPr>
          <p:nvPr>
            <p:ph sz="quarter" idx="4"/>
          </p:nvPr>
        </p:nvSpPr>
        <p:spPr>
          <a:xfrm>
            <a:off x="4629150" y="3028208"/>
            <a:ext cx="3887391" cy="3130544"/>
          </a:xfrm>
        </p:spPr>
        <p:txBody>
          <a:bodyPr>
            <a:normAutofit fontScale="85000" lnSpcReduction="10000"/>
          </a:bodyPr>
          <a:lstStyle/>
          <a:p>
            <a:r>
              <a:rPr lang="en-US" dirty="0"/>
              <a:t>Hispanic – all students with a Y reported for Ethnicity</a:t>
            </a:r>
          </a:p>
          <a:p>
            <a:r>
              <a:rPr lang="en-US" dirty="0"/>
              <a:t>Multiracial – non Hispanic students with a Y reported for more than one race</a:t>
            </a:r>
          </a:p>
          <a:p>
            <a:r>
              <a:rPr lang="en-US" dirty="0"/>
              <a:t>Students who are not Hispanic or Multiracial are grouped with their individual race.</a:t>
            </a:r>
          </a:p>
          <a:p>
            <a:pPr marL="0" indent="0">
              <a:buNone/>
            </a:pPr>
            <a:endParaRPr lang="en-US" dirty="0"/>
          </a:p>
        </p:txBody>
      </p:sp>
      <p:sp>
        <p:nvSpPr>
          <p:cNvPr id="8" name="Title 1"/>
          <p:cNvSpPr txBox="1">
            <a:spLocks/>
          </p:cNvSpPr>
          <p:nvPr/>
        </p:nvSpPr>
        <p:spPr>
          <a:xfrm>
            <a:off x="629841" y="1059354"/>
            <a:ext cx="7886700" cy="793750"/>
          </a:xfrm>
          <a:prstGeom prst="rect">
            <a:avLst/>
          </a:prstGeom>
        </p:spPr>
        <p:txBody>
          <a:bodyPr/>
          <a:lstStyle>
            <a:lvl1pPr algn="l" rtl="0" fontAlgn="base">
              <a:lnSpc>
                <a:spcPct val="90000"/>
              </a:lnSpc>
              <a:spcBef>
                <a:spcPct val="0"/>
              </a:spcBef>
              <a:spcAft>
                <a:spcPct val="0"/>
              </a:spcAft>
              <a:defRPr lang="en-US" sz="3600" b="1" kern="1200">
                <a:solidFill>
                  <a:srgbClr val="262A63"/>
                </a:solidFill>
                <a:latin typeface="Calibri" panose="020F0502020204030204" pitchFamily="34" charset="0"/>
                <a:ea typeface="+mj-ea"/>
                <a:cs typeface="+mj-cs"/>
              </a:defRPr>
            </a:lvl1pPr>
            <a:lvl2pPr algn="l" rtl="0" fontAlgn="base">
              <a:lnSpc>
                <a:spcPct val="90000"/>
              </a:lnSpc>
              <a:spcBef>
                <a:spcPct val="0"/>
              </a:spcBef>
              <a:spcAft>
                <a:spcPct val="0"/>
              </a:spcAft>
              <a:defRPr sz="3200" b="1">
                <a:solidFill>
                  <a:srgbClr val="262A63"/>
                </a:solidFill>
                <a:latin typeface="Calibri" panose="020F0502020204030204" pitchFamily="34" charset="0"/>
              </a:defRPr>
            </a:lvl2pPr>
            <a:lvl3pPr algn="l" rtl="0" fontAlgn="base">
              <a:lnSpc>
                <a:spcPct val="90000"/>
              </a:lnSpc>
              <a:spcBef>
                <a:spcPct val="0"/>
              </a:spcBef>
              <a:spcAft>
                <a:spcPct val="0"/>
              </a:spcAft>
              <a:defRPr sz="3200" b="1">
                <a:solidFill>
                  <a:srgbClr val="262A63"/>
                </a:solidFill>
                <a:latin typeface="Calibri" panose="020F0502020204030204" pitchFamily="34" charset="0"/>
              </a:defRPr>
            </a:lvl3pPr>
            <a:lvl4pPr algn="l" rtl="0" fontAlgn="base">
              <a:lnSpc>
                <a:spcPct val="90000"/>
              </a:lnSpc>
              <a:spcBef>
                <a:spcPct val="0"/>
              </a:spcBef>
              <a:spcAft>
                <a:spcPct val="0"/>
              </a:spcAft>
              <a:defRPr sz="3200" b="1">
                <a:solidFill>
                  <a:srgbClr val="262A63"/>
                </a:solidFill>
                <a:latin typeface="Calibri" panose="020F0502020204030204" pitchFamily="34" charset="0"/>
              </a:defRPr>
            </a:lvl4pPr>
            <a:lvl5pPr algn="l" rtl="0" fontAlgn="base">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a:lstStyle>
          <a:p>
            <a:pPr algn="ctr"/>
            <a:r>
              <a:rPr lang="en-US" dirty="0"/>
              <a:t>Race Subgroups</a:t>
            </a:r>
          </a:p>
        </p:txBody>
      </p:sp>
    </p:spTree>
    <p:extLst>
      <p:ext uri="{BB962C8B-B14F-4D97-AF65-F5344CB8AC3E}">
        <p14:creationId xmlns:p14="http://schemas.microsoft.com/office/powerpoint/2010/main" val="57227422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1" y="2380508"/>
            <a:ext cx="3868340" cy="647700"/>
          </a:xfrm>
        </p:spPr>
        <p:txBody>
          <a:bodyPr>
            <a:normAutofit fontScale="92500"/>
          </a:bodyPr>
          <a:lstStyle/>
          <a:p>
            <a:r>
              <a:rPr lang="en-US" dirty="0"/>
              <a:t>Exceptional Student (Survey 3)</a:t>
            </a:r>
          </a:p>
        </p:txBody>
      </p:sp>
      <p:sp>
        <p:nvSpPr>
          <p:cNvPr id="5" name="Content Placeholder 4"/>
          <p:cNvSpPr>
            <a:spLocks noGrp="1"/>
          </p:cNvSpPr>
          <p:nvPr>
            <p:ph sz="half" idx="2"/>
          </p:nvPr>
        </p:nvSpPr>
        <p:spPr>
          <a:xfrm>
            <a:off x="629842" y="3028208"/>
            <a:ext cx="3868340" cy="3130545"/>
          </a:xfrm>
        </p:spPr>
        <p:txBody>
          <a:bodyPr/>
          <a:lstStyle/>
          <a:p>
            <a:r>
              <a:rPr lang="en-US" dirty="0"/>
              <a:t>Exceptionality, Primary</a:t>
            </a:r>
          </a:p>
          <a:p>
            <a:r>
              <a:rPr lang="en-US" dirty="0"/>
              <a:t>Exceptionality, Other</a:t>
            </a:r>
          </a:p>
          <a:p>
            <a:pPr marL="0" indent="0">
              <a:buNone/>
            </a:pPr>
            <a:endParaRPr lang="en-US" dirty="0"/>
          </a:p>
        </p:txBody>
      </p:sp>
      <p:sp>
        <p:nvSpPr>
          <p:cNvPr id="6" name="Text Placeholder 5"/>
          <p:cNvSpPr>
            <a:spLocks noGrp="1"/>
          </p:cNvSpPr>
          <p:nvPr>
            <p:ph type="body" sz="quarter" idx="3"/>
          </p:nvPr>
        </p:nvSpPr>
        <p:spPr>
          <a:xfrm>
            <a:off x="4629150" y="2380508"/>
            <a:ext cx="3887391" cy="647699"/>
          </a:xfrm>
        </p:spPr>
        <p:txBody>
          <a:bodyPr/>
          <a:lstStyle/>
          <a:p>
            <a:pPr algn="ctr"/>
            <a:r>
              <a:rPr lang="en-US" dirty="0"/>
              <a:t>Definition</a:t>
            </a:r>
          </a:p>
        </p:txBody>
      </p:sp>
      <p:sp>
        <p:nvSpPr>
          <p:cNvPr id="7" name="Content Placeholder 6"/>
          <p:cNvSpPr>
            <a:spLocks noGrp="1"/>
          </p:cNvSpPr>
          <p:nvPr>
            <p:ph sz="quarter" idx="4"/>
          </p:nvPr>
        </p:nvSpPr>
        <p:spPr>
          <a:xfrm>
            <a:off x="4629150" y="3028208"/>
            <a:ext cx="3887391" cy="3130544"/>
          </a:xfrm>
        </p:spPr>
        <p:txBody>
          <a:bodyPr>
            <a:normAutofit fontScale="92500" lnSpcReduction="20000"/>
          </a:bodyPr>
          <a:lstStyle/>
          <a:p>
            <a:r>
              <a:rPr lang="en-US" dirty="0"/>
              <a:t>Any student with a status other than L- gifted </a:t>
            </a:r>
            <a:endParaRPr lang="en-US" sz="3600" dirty="0"/>
          </a:p>
          <a:p>
            <a:pPr marL="1028700" lvl="1" indent="-342900"/>
            <a:r>
              <a:rPr lang="en-US" dirty="0"/>
              <a:t>Students </a:t>
            </a:r>
            <a:r>
              <a:rPr lang="en-US" dirty="0" smtClean="0"/>
              <a:t>whose </a:t>
            </a:r>
            <a:r>
              <a:rPr lang="en-US" dirty="0"/>
              <a:t>only classification are a combination of L – gifted, U - Established Conditions, D - occupational therapy, and/or E - physical therapy are not included in the subgroup</a:t>
            </a:r>
            <a:endParaRPr lang="en-US" sz="3200" dirty="0"/>
          </a:p>
          <a:p>
            <a:pPr marL="0" indent="0">
              <a:buNone/>
            </a:pPr>
            <a:endParaRPr lang="en-US" dirty="0"/>
          </a:p>
        </p:txBody>
      </p:sp>
      <p:sp>
        <p:nvSpPr>
          <p:cNvPr id="8" name="Title 1"/>
          <p:cNvSpPr txBox="1">
            <a:spLocks/>
          </p:cNvSpPr>
          <p:nvPr/>
        </p:nvSpPr>
        <p:spPr>
          <a:xfrm>
            <a:off x="629841" y="1059354"/>
            <a:ext cx="7886700" cy="793750"/>
          </a:xfrm>
          <a:prstGeom prst="rect">
            <a:avLst/>
          </a:prstGeom>
        </p:spPr>
        <p:txBody>
          <a:bodyPr/>
          <a:lstStyle>
            <a:lvl1pPr algn="l" rtl="0" fontAlgn="base">
              <a:lnSpc>
                <a:spcPct val="90000"/>
              </a:lnSpc>
              <a:spcBef>
                <a:spcPct val="0"/>
              </a:spcBef>
              <a:spcAft>
                <a:spcPct val="0"/>
              </a:spcAft>
              <a:defRPr lang="en-US" sz="3600" b="1" kern="1200">
                <a:solidFill>
                  <a:srgbClr val="262A63"/>
                </a:solidFill>
                <a:latin typeface="Calibri" panose="020F0502020204030204" pitchFamily="34" charset="0"/>
                <a:ea typeface="+mj-ea"/>
                <a:cs typeface="+mj-cs"/>
              </a:defRPr>
            </a:lvl1pPr>
            <a:lvl2pPr algn="l" rtl="0" fontAlgn="base">
              <a:lnSpc>
                <a:spcPct val="90000"/>
              </a:lnSpc>
              <a:spcBef>
                <a:spcPct val="0"/>
              </a:spcBef>
              <a:spcAft>
                <a:spcPct val="0"/>
              </a:spcAft>
              <a:defRPr sz="3200" b="1">
                <a:solidFill>
                  <a:srgbClr val="262A63"/>
                </a:solidFill>
                <a:latin typeface="Calibri" panose="020F0502020204030204" pitchFamily="34" charset="0"/>
              </a:defRPr>
            </a:lvl2pPr>
            <a:lvl3pPr algn="l" rtl="0" fontAlgn="base">
              <a:lnSpc>
                <a:spcPct val="90000"/>
              </a:lnSpc>
              <a:spcBef>
                <a:spcPct val="0"/>
              </a:spcBef>
              <a:spcAft>
                <a:spcPct val="0"/>
              </a:spcAft>
              <a:defRPr sz="3200" b="1">
                <a:solidFill>
                  <a:srgbClr val="262A63"/>
                </a:solidFill>
                <a:latin typeface="Calibri" panose="020F0502020204030204" pitchFamily="34" charset="0"/>
              </a:defRPr>
            </a:lvl3pPr>
            <a:lvl4pPr algn="l" rtl="0" fontAlgn="base">
              <a:lnSpc>
                <a:spcPct val="90000"/>
              </a:lnSpc>
              <a:spcBef>
                <a:spcPct val="0"/>
              </a:spcBef>
              <a:spcAft>
                <a:spcPct val="0"/>
              </a:spcAft>
              <a:defRPr sz="3200" b="1">
                <a:solidFill>
                  <a:srgbClr val="262A63"/>
                </a:solidFill>
                <a:latin typeface="Calibri" panose="020F0502020204030204" pitchFamily="34" charset="0"/>
              </a:defRPr>
            </a:lvl4pPr>
            <a:lvl5pPr algn="l" rtl="0" fontAlgn="base">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a:lstStyle>
          <a:p>
            <a:pPr algn="ctr"/>
            <a:r>
              <a:rPr lang="en-US" dirty="0"/>
              <a:t>Students with Disabilities Subgroup</a:t>
            </a:r>
          </a:p>
        </p:txBody>
      </p:sp>
    </p:spTree>
    <p:extLst>
      <p:ext uri="{BB962C8B-B14F-4D97-AF65-F5344CB8AC3E}">
        <p14:creationId xmlns:p14="http://schemas.microsoft.com/office/powerpoint/2010/main" val="324361420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1" y="2380508"/>
            <a:ext cx="3868340" cy="647700"/>
          </a:xfrm>
        </p:spPr>
        <p:txBody>
          <a:bodyPr>
            <a:normAutofit fontScale="92500" lnSpcReduction="10000"/>
          </a:bodyPr>
          <a:lstStyle/>
          <a:p>
            <a:r>
              <a:rPr lang="en-US" dirty="0"/>
              <a:t>Student Demographic Information (Survey 3)</a:t>
            </a:r>
          </a:p>
        </p:txBody>
      </p:sp>
      <p:sp>
        <p:nvSpPr>
          <p:cNvPr id="5" name="Content Placeholder 4"/>
          <p:cNvSpPr>
            <a:spLocks noGrp="1"/>
          </p:cNvSpPr>
          <p:nvPr>
            <p:ph sz="half" idx="2"/>
          </p:nvPr>
        </p:nvSpPr>
        <p:spPr>
          <a:xfrm>
            <a:off x="629842" y="3028208"/>
            <a:ext cx="3868340" cy="3130545"/>
          </a:xfrm>
        </p:spPr>
        <p:txBody>
          <a:bodyPr/>
          <a:lstStyle/>
          <a:p>
            <a:r>
              <a:rPr lang="en-US" dirty="0"/>
              <a:t>Lunch Status</a:t>
            </a:r>
          </a:p>
          <a:p>
            <a:pPr marL="0" indent="0">
              <a:buNone/>
            </a:pPr>
            <a:endParaRPr lang="en-US" dirty="0"/>
          </a:p>
        </p:txBody>
      </p:sp>
      <p:sp>
        <p:nvSpPr>
          <p:cNvPr id="6" name="Text Placeholder 5"/>
          <p:cNvSpPr>
            <a:spLocks noGrp="1"/>
          </p:cNvSpPr>
          <p:nvPr>
            <p:ph type="body" sz="quarter" idx="3"/>
          </p:nvPr>
        </p:nvSpPr>
        <p:spPr>
          <a:xfrm>
            <a:off x="4629150" y="2380508"/>
            <a:ext cx="3887391" cy="647699"/>
          </a:xfrm>
        </p:spPr>
        <p:txBody>
          <a:bodyPr/>
          <a:lstStyle/>
          <a:p>
            <a:pPr algn="ctr"/>
            <a:r>
              <a:rPr lang="en-US" dirty="0"/>
              <a:t>Definition</a:t>
            </a:r>
          </a:p>
        </p:txBody>
      </p:sp>
      <p:sp>
        <p:nvSpPr>
          <p:cNvPr id="7" name="Content Placeholder 6"/>
          <p:cNvSpPr>
            <a:spLocks noGrp="1"/>
          </p:cNvSpPr>
          <p:nvPr>
            <p:ph sz="quarter" idx="4"/>
          </p:nvPr>
        </p:nvSpPr>
        <p:spPr>
          <a:xfrm>
            <a:off x="4629150" y="3028208"/>
            <a:ext cx="3887391" cy="3130544"/>
          </a:xfrm>
        </p:spPr>
        <p:txBody>
          <a:bodyPr>
            <a:normAutofit/>
          </a:bodyPr>
          <a:lstStyle/>
          <a:p>
            <a:r>
              <a:rPr lang="en-US" dirty="0"/>
              <a:t>Lunch Status of C, R, 3, D, E, F, and 4</a:t>
            </a:r>
          </a:p>
        </p:txBody>
      </p:sp>
      <p:sp>
        <p:nvSpPr>
          <p:cNvPr id="8" name="Title 1"/>
          <p:cNvSpPr txBox="1">
            <a:spLocks/>
          </p:cNvSpPr>
          <p:nvPr/>
        </p:nvSpPr>
        <p:spPr>
          <a:xfrm>
            <a:off x="629841" y="1059354"/>
            <a:ext cx="7886700" cy="793750"/>
          </a:xfrm>
          <a:prstGeom prst="rect">
            <a:avLst/>
          </a:prstGeom>
        </p:spPr>
        <p:txBody>
          <a:bodyPr/>
          <a:lstStyle>
            <a:lvl1pPr algn="l" rtl="0" fontAlgn="base">
              <a:lnSpc>
                <a:spcPct val="90000"/>
              </a:lnSpc>
              <a:spcBef>
                <a:spcPct val="0"/>
              </a:spcBef>
              <a:spcAft>
                <a:spcPct val="0"/>
              </a:spcAft>
              <a:defRPr lang="en-US" sz="3600" b="1" kern="1200">
                <a:solidFill>
                  <a:srgbClr val="262A63"/>
                </a:solidFill>
                <a:latin typeface="Calibri" panose="020F0502020204030204" pitchFamily="34" charset="0"/>
                <a:ea typeface="+mj-ea"/>
                <a:cs typeface="+mj-cs"/>
              </a:defRPr>
            </a:lvl1pPr>
            <a:lvl2pPr algn="l" rtl="0" fontAlgn="base">
              <a:lnSpc>
                <a:spcPct val="90000"/>
              </a:lnSpc>
              <a:spcBef>
                <a:spcPct val="0"/>
              </a:spcBef>
              <a:spcAft>
                <a:spcPct val="0"/>
              </a:spcAft>
              <a:defRPr sz="3200" b="1">
                <a:solidFill>
                  <a:srgbClr val="262A63"/>
                </a:solidFill>
                <a:latin typeface="Calibri" panose="020F0502020204030204" pitchFamily="34" charset="0"/>
              </a:defRPr>
            </a:lvl2pPr>
            <a:lvl3pPr algn="l" rtl="0" fontAlgn="base">
              <a:lnSpc>
                <a:spcPct val="90000"/>
              </a:lnSpc>
              <a:spcBef>
                <a:spcPct val="0"/>
              </a:spcBef>
              <a:spcAft>
                <a:spcPct val="0"/>
              </a:spcAft>
              <a:defRPr sz="3200" b="1">
                <a:solidFill>
                  <a:srgbClr val="262A63"/>
                </a:solidFill>
                <a:latin typeface="Calibri" panose="020F0502020204030204" pitchFamily="34" charset="0"/>
              </a:defRPr>
            </a:lvl3pPr>
            <a:lvl4pPr algn="l" rtl="0" fontAlgn="base">
              <a:lnSpc>
                <a:spcPct val="90000"/>
              </a:lnSpc>
              <a:spcBef>
                <a:spcPct val="0"/>
              </a:spcBef>
              <a:spcAft>
                <a:spcPct val="0"/>
              </a:spcAft>
              <a:defRPr sz="3200" b="1">
                <a:solidFill>
                  <a:srgbClr val="262A63"/>
                </a:solidFill>
                <a:latin typeface="Calibri" panose="020F0502020204030204" pitchFamily="34" charset="0"/>
              </a:defRPr>
            </a:lvl4pPr>
            <a:lvl5pPr algn="l" rtl="0" fontAlgn="base">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a:lstStyle>
          <a:p>
            <a:pPr algn="ctr"/>
            <a:r>
              <a:rPr lang="en-US" dirty="0"/>
              <a:t>Economically Disadvantaged Subgroup</a:t>
            </a:r>
          </a:p>
        </p:txBody>
      </p:sp>
    </p:spTree>
    <p:extLst>
      <p:ext uri="{BB962C8B-B14F-4D97-AF65-F5344CB8AC3E}">
        <p14:creationId xmlns:p14="http://schemas.microsoft.com/office/powerpoint/2010/main" val="111330746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1" y="2380508"/>
            <a:ext cx="3868340" cy="647700"/>
          </a:xfrm>
        </p:spPr>
        <p:txBody>
          <a:bodyPr>
            <a:normAutofit fontScale="92500" lnSpcReduction="10000"/>
          </a:bodyPr>
          <a:lstStyle/>
          <a:p>
            <a:r>
              <a:rPr lang="en-US" dirty="0"/>
              <a:t>Student Demographic Information (Survey 3)</a:t>
            </a:r>
          </a:p>
        </p:txBody>
      </p:sp>
      <p:sp>
        <p:nvSpPr>
          <p:cNvPr id="5" name="Content Placeholder 4"/>
          <p:cNvSpPr>
            <a:spLocks noGrp="1"/>
          </p:cNvSpPr>
          <p:nvPr>
            <p:ph sz="half" idx="2"/>
          </p:nvPr>
        </p:nvSpPr>
        <p:spPr>
          <a:xfrm>
            <a:off x="629842" y="3028208"/>
            <a:ext cx="3868340" cy="3130545"/>
          </a:xfrm>
        </p:spPr>
        <p:txBody>
          <a:bodyPr/>
          <a:lstStyle/>
          <a:p>
            <a:r>
              <a:rPr lang="en-US" dirty="0"/>
              <a:t>English Language Learners, PK-12 </a:t>
            </a:r>
          </a:p>
          <a:p>
            <a:pPr marL="0" indent="0">
              <a:buNone/>
            </a:pPr>
            <a:endParaRPr lang="en-US" dirty="0"/>
          </a:p>
        </p:txBody>
      </p:sp>
      <p:sp>
        <p:nvSpPr>
          <p:cNvPr id="6" name="Text Placeholder 5"/>
          <p:cNvSpPr>
            <a:spLocks noGrp="1"/>
          </p:cNvSpPr>
          <p:nvPr>
            <p:ph type="body" sz="quarter" idx="3"/>
          </p:nvPr>
        </p:nvSpPr>
        <p:spPr>
          <a:xfrm>
            <a:off x="4629150" y="2380508"/>
            <a:ext cx="3887391" cy="647699"/>
          </a:xfrm>
        </p:spPr>
        <p:txBody>
          <a:bodyPr/>
          <a:lstStyle/>
          <a:p>
            <a:pPr algn="ctr"/>
            <a:r>
              <a:rPr lang="en-US" dirty="0"/>
              <a:t>Definition</a:t>
            </a:r>
          </a:p>
        </p:txBody>
      </p:sp>
      <p:sp>
        <p:nvSpPr>
          <p:cNvPr id="7" name="Content Placeholder 6"/>
          <p:cNvSpPr>
            <a:spLocks noGrp="1"/>
          </p:cNvSpPr>
          <p:nvPr>
            <p:ph sz="quarter" idx="4"/>
          </p:nvPr>
        </p:nvSpPr>
        <p:spPr>
          <a:xfrm>
            <a:off x="4629150" y="3028208"/>
            <a:ext cx="3887391" cy="3130544"/>
          </a:xfrm>
        </p:spPr>
        <p:txBody>
          <a:bodyPr>
            <a:normAutofit fontScale="92500" lnSpcReduction="20000"/>
          </a:bodyPr>
          <a:lstStyle/>
          <a:p>
            <a:r>
              <a:rPr lang="en-US" dirty="0"/>
              <a:t>LY and LF</a:t>
            </a:r>
          </a:p>
          <a:p>
            <a:r>
              <a:rPr lang="en-US" dirty="0"/>
              <a:t>LZ and have been LZ for 2 years or less.</a:t>
            </a:r>
          </a:p>
          <a:p>
            <a:pPr marL="1028700" lvl="1" indent="-342900"/>
            <a:r>
              <a:rPr lang="en-US" dirty="0"/>
              <a:t>Proposed New Code is LA </a:t>
            </a:r>
          </a:p>
          <a:p>
            <a:pPr marL="1028700" lvl="1" indent="-342900"/>
            <a:r>
              <a:rPr lang="en-US" dirty="0"/>
              <a:t>For 2018-19, districts will need to identify all LZ student that fit this criteria and adjust their code to LA on Student Data Updates</a:t>
            </a:r>
          </a:p>
          <a:p>
            <a:endParaRPr lang="en-US" dirty="0"/>
          </a:p>
        </p:txBody>
      </p:sp>
      <p:sp>
        <p:nvSpPr>
          <p:cNvPr id="8" name="Title 1"/>
          <p:cNvSpPr txBox="1">
            <a:spLocks/>
          </p:cNvSpPr>
          <p:nvPr/>
        </p:nvSpPr>
        <p:spPr>
          <a:xfrm>
            <a:off x="629841" y="1059354"/>
            <a:ext cx="7886700" cy="793750"/>
          </a:xfrm>
          <a:prstGeom prst="rect">
            <a:avLst/>
          </a:prstGeom>
        </p:spPr>
        <p:txBody>
          <a:bodyPr/>
          <a:lstStyle>
            <a:lvl1pPr algn="l" rtl="0" fontAlgn="base">
              <a:lnSpc>
                <a:spcPct val="90000"/>
              </a:lnSpc>
              <a:spcBef>
                <a:spcPct val="0"/>
              </a:spcBef>
              <a:spcAft>
                <a:spcPct val="0"/>
              </a:spcAft>
              <a:defRPr lang="en-US" sz="3600" b="1" kern="1200">
                <a:solidFill>
                  <a:srgbClr val="262A63"/>
                </a:solidFill>
                <a:latin typeface="Calibri" panose="020F0502020204030204" pitchFamily="34" charset="0"/>
                <a:ea typeface="+mj-ea"/>
                <a:cs typeface="+mj-cs"/>
              </a:defRPr>
            </a:lvl1pPr>
            <a:lvl2pPr algn="l" rtl="0" fontAlgn="base">
              <a:lnSpc>
                <a:spcPct val="90000"/>
              </a:lnSpc>
              <a:spcBef>
                <a:spcPct val="0"/>
              </a:spcBef>
              <a:spcAft>
                <a:spcPct val="0"/>
              </a:spcAft>
              <a:defRPr sz="3200" b="1">
                <a:solidFill>
                  <a:srgbClr val="262A63"/>
                </a:solidFill>
                <a:latin typeface="Calibri" panose="020F0502020204030204" pitchFamily="34" charset="0"/>
              </a:defRPr>
            </a:lvl2pPr>
            <a:lvl3pPr algn="l" rtl="0" fontAlgn="base">
              <a:lnSpc>
                <a:spcPct val="90000"/>
              </a:lnSpc>
              <a:spcBef>
                <a:spcPct val="0"/>
              </a:spcBef>
              <a:spcAft>
                <a:spcPct val="0"/>
              </a:spcAft>
              <a:defRPr sz="3200" b="1">
                <a:solidFill>
                  <a:srgbClr val="262A63"/>
                </a:solidFill>
                <a:latin typeface="Calibri" panose="020F0502020204030204" pitchFamily="34" charset="0"/>
              </a:defRPr>
            </a:lvl3pPr>
            <a:lvl4pPr algn="l" rtl="0" fontAlgn="base">
              <a:lnSpc>
                <a:spcPct val="90000"/>
              </a:lnSpc>
              <a:spcBef>
                <a:spcPct val="0"/>
              </a:spcBef>
              <a:spcAft>
                <a:spcPct val="0"/>
              </a:spcAft>
              <a:defRPr sz="3200" b="1">
                <a:solidFill>
                  <a:srgbClr val="262A63"/>
                </a:solidFill>
                <a:latin typeface="Calibri" panose="020F0502020204030204" pitchFamily="34" charset="0"/>
              </a:defRPr>
            </a:lvl4pPr>
            <a:lvl5pPr algn="l" rtl="0" fontAlgn="base">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a:lstStyle>
          <a:p>
            <a:pPr algn="ctr"/>
            <a:r>
              <a:rPr lang="en-US" dirty="0"/>
              <a:t>English Language Learners</a:t>
            </a:r>
          </a:p>
          <a:p>
            <a:pPr algn="ctr"/>
            <a:r>
              <a:rPr lang="en-US" dirty="0"/>
              <a:t>Subgroup</a:t>
            </a:r>
          </a:p>
        </p:txBody>
      </p:sp>
    </p:spTree>
    <p:extLst>
      <p:ext uri="{BB962C8B-B14F-4D97-AF65-F5344CB8AC3E}">
        <p14:creationId xmlns:p14="http://schemas.microsoft.com/office/powerpoint/2010/main" val="323505238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a:xfrm>
            <a:off x="628650" y="946150"/>
            <a:ext cx="7886700" cy="793750"/>
          </a:xfrm>
        </p:spPr>
        <p:txBody>
          <a:bodyPr>
            <a:normAutofit fontScale="90000"/>
          </a:bodyPr>
          <a:lstStyle/>
          <a:p>
            <a:r>
              <a:rPr altLang="en-US" dirty="0"/>
              <a:t>List of Schools Identified Under ESSA </a:t>
            </a:r>
            <a:br>
              <a:rPr altLang="en-US" dirty="0"/>
            </a:br>
            <a:r>
              <a:rPr altLang="en-US" dirty="0"/>
              <a:t>for Additional Support</a:t>
            </a:r>
          </a:p>
        </p:txBody>
      </p:sp>
      <p:sp>
        <p:nvSpPr>
          <p:cNvPr id="140291" name="Content Placeholder 5"/>
          <p:cNvSpPr>
            <a:spLocks noGrp="1"/>
          </p:cNvSpPr>
          <p:nvPr>
            <p:ph idx="1"/>
          </p:nvPr>
        </p:nvSpPr>
        <p:spPr>
          <a:xfrm>
            <a:off x="415925" y="1773238"/>
            <a:ext cx="8515350" cy="4235450"/>
          </a:xfrm>
        </p:spPr>
        <p:txBody>
          <a:bodyPr>
            <a:normAutofit lnSpcReduction="10000"/>
          </a:bodyPr>
          <a:lstStyle/>
          <a:p>
            <a:pPr marL="342900" indent="-342900">
              <a:defRPr/>
            </a:pPr>
            <a:r>
              <a:rPr lang="en-US" altLang="en-US" dirty="0"/>
              <a:t>The list is posted at </a:t>
            </a:r>
            <a:r>
              <a:rPr lang="en-US" altLang="en-US" dirty="0">
                <a:hlinkClick r:id="rId3"/>
              </a:rPr>
              <a:t>http://www.fldoe.org/academics/essa</a:t>
            </a:r>
            <a:endParaRPr lang="en-US" altLang="en-US" dirty="0"/>
          </a:p>
          <a:p>
            <a:pPr marL="342900" indent="-342900">
              <a:defRPr/>
            </a:pPr>
            <a:r>
              <a:rPr lang="en-US" altLang="en-US" dirty="0"/>
              <a:t>The list contains the school’s Federal Index, overall ESSA status (comprehensive (CS&amp;I) or targeted (TS&amp;I) support and improvement), and the subgroups identified for support </a:t>
            </a:r>
          </a:p>
          <a:p>
            <a:pPr marL="342900" indent="-342900">
              <a:defRPr/>
            </a:pPr>
            <a:r>
              <a:rPr lang="en-US" altLang="en-US" dirty="0"/>
              <a:t>This list represents </a:t>
            </a:r>
            <a:r>
              <a:rPr lang="en-US" altLang="en-US" b="1" dirty="0"/>
              <a:t>baseline data </a:t>
            </a:r>
            <a:r>
              <a:rPr lang="en-US" altLang="en-US" dirty="0"/>
              <a:t>from the 2017-18 School Year, and </a:t>
            </a:r>
            <a:r>
              <a:rPr lang="en-US" altLang="en-US" b="1" dirty="0"/>
              <a:t>no additional action</a:t>
            </a:r>
            <a:r>
              <a:rPr lang="en-US" altLang="en-US" dirty="0"/>
              <a:t> is required</a:t>
            </a:r>
          </a:p>
          <a:p>
            <a:pPr marL="342900" indent="-342900">
              <a:defRPr/>
            </a:pPr>
            <a:r>
              <a:rPr lang="en-US" altLang="en-US" dirty="0"/>
              <a:t>This list provides useful information to plan and allocate resources for school improvement</a:t>
            </a:r>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379324954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CS&amp;I and TS&amp;I Criteria</a:t>
            </a:r>
          </a:p>
        </p:txBody>
      </p:sp>
      <p:sp>
        <p:nvSpPr>
          <p:cNvPr id="3" name="Content Placeholder 2"/>
          <p:cNvSpPr>
            <a:spLocks noGrp="1"/>
          </p:cNvSpPr>
          <p:nvPr>
            <p:ph idx="1"/>
          </p:nvPr>
        </p:nvSpPr>
        <p:spPr/>
        <p:txBody>
          <a:bodyPr>
            <a:normAutofit/>
          </a:bodyPr>
          <a:lstStyle/>
          <a:p>
            <a:r>
              <a:rPr lang="en-US" dirty="0"/>
              <a:t>If a school meets any of the following criteria they will be identified for </a:t>
            </a:r>
            <a:r>
              <a:rPr lang="en-US" dirty="0" smtClean="0"/>
              <a:t>Comprehensive </a:t>
            </a:r>
            <a:r>
              <a:rPr lang="en-US" dirty="0"/>
              <a:t>support (CS&amp;I)</a:t>
            </a:r>
          </a:p>
          <a:p>
            <a:pPr lvl="1"/>
            <a:r>
              <a:rPr lang="en-US" dirty="0"/>
              <a:t>School Grade of D or F</a:t>
            </a:r>
          </a:p>
          <a:p>
            <a:pPr lvl="1"/>
            <a:r>
              <a:rPr lang="en-US" dirty="0"/>
              <a:t>Graduation Rate of 67 or below</a:t>
            </a:r>
          </a:p>
          <a:p>
            <a:pPr lvl="1"/>
            <a:r>
              <a:rPr lang="en-US" dirty="0"/>
              <a:t>Federal Index 40 or below</a:t>
            </a:r>
          </a:p>
          <a:p>
            <a:r>
              <a:rPr lang="en-US" dirty="0"/>
              <a:t>If a school is not identified as CS&amp;I and they meeting any of the following criteria they are identified for Targeted support (TS&amp;I)</a:t>
            </a:r>
          </a:p>
          <a:p>
            <a:pPr lvl="1"/>
            <a:r>
              <a:rPr lang="en-US" dirty="0"/>
              <a:t>At least one subgroup with a Federal Index of 40 or below.</a:t>
            </a:r>
          </a:p>
          <a:p>
            <a:endParaRPr lang="en-US" dirty="0"/>
          </a:p>
        </p:txBody>
      </p:sp>
    </p:spTree>
    <p:extLst>
      <p:ext uri="{BB962C8B-B14F-4D97-AF65-F5344CB8AC3E}">
        <p14:creationId xmlns:p14="http://schemas.microsoft.com/office/powerpoint/2010/main" val="427981008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638175" y="803275"/>
            <a:ext cx="7886700" cy="793750"/>
          </a:xfrm>
        </p:spPr>
        <p:txBody>
          <a:bodyPr/>
          <a:lstStyle/>
          <a:p>
            <a:pPr algn="ctr"/>
            <a:r>
              <a:rPr altLang="en-US" dirty="0"/>
              <a:t>Summary of the 2017-18 Baseline Data</a:t>
            </a:r>
          </a:p>
        </p:txBody>
      </p:sp>
      <p:sp>
        <p:nvSpPr>
          <p:cNvPr id="140291" name="Content Placeholder 5"/>
          <p:cNvSpPr>
            <a:spLocks noGrp="1"/>
          </p:cNvSpPr>
          <p:nvPr>
            <p:ph idx="1"/>
          </p:nvPr>
        </p:nvSpPr>
        <p:spPr>
          <a:xfrm>
            <a:off x="415925" y="1773238"/>
            <a:ext cx="8515350" cy="4730750"/>
          </a:xfrm>
        </p:spPr>
        <p:txBody>
          <a:bodyPr>
            <a:normAutofit/>
          </a:bodyPr>
          <a:lstStyle/>
          <a:p>
            <a:pPr marL="342900" indent="-342900">
              <a:defRPr/>
            </a:pPr>
            <a:r>
              <a:rPr lang="en-US" altLang="en-US" dirty="0"/>
              <a:t>A total of 553 schools are identified for Comprehensive support (CS&amp;I)</a:t>
            </a:r>
          </a:p>
          <a:p>
            <a:pPr marL="800100" lvl="1" indent="-342900">
              <a:defRPr/>
            </a:pPr>
            <a:r>
              <a:rPr lang="en-US" altLang="en-US" dirty="0"/>
              <a:t>This includes Florida’s “D” and “F” schools (230 schools)</a:t>
            </a:r>
          </a:p>
          <a:p>
            <a:pPr marL="800100" lvl="1" indent="-342900">
              <a:defRPr/>
            </a:pPr>
            <a:r>
              <a:rPr lang="en-US" altLang="en-US" dirty="0"/>
              <a:t>The rigor of Florida’s current School Grades system is evidenced by the reality that 51 “D” schools identified here would be unidentified if we solely relied on the Federal Index</a:t>
            </a:r>
          </a:p>
          <a:p>
            <a:pPr marL="800100" lvl="1" indent="-342900">
              <a:defRPr/>
            </a:pPr>
            <a:r>
              <a:rPr lang="en-US" altLang="en-US" dirty="0"/>
              <a:t>Over half of the 553 schools (299) are ungraded schools, providing an opportunity to engage stakeholders for these alternative, ESE, and DJJ schools</a:t>
            </a:r>
          </a:p>
          <a:p>
            <a:pPr marL="1257300" lvl="2" indent="-342900">
              <a:defRPr/>
            </a:pPr>
            <a:r>
              <a:rPr lang="en-US" altLang="en-US" dirty="0"/>
              <a:t>All 35 of the DJJ schools that received a federal index have been identified as CS&amp;I</a:t>
            </a:r>
          </a:p>
          <a:p>
            <a:pPr marL="800100" lvl="1" indent="-342900">
              <a:defRPr/>
            </a:pPr>
            <a:endParaRPr lang="en-US" altLang="en-US" dirty="0"/>
          </a:p>
          <a:p>
            <a:pPr marL="0" indent="0">
              <a:buFont typeface="Arial" panose="020B0604020202020204" pitchFamily="34" charset="0"/>
              <a:buNone/>
              <a:defRPr/>
            </a:pPr>
            <a:endParaRPr lang="en-US" altLang="en-US" dirty="0"/>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361476517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a:xfrm>
            <a:off x="638175" y="803275"/>
            <a:ext cx="7886700" cy="793750"/>
          </a:xfrm>
        </p:spPr>
        <p:txBody>
          <a:bodyPr/>
          <a:lstStyle/>
          <a:p>
            <a:pPr algn="ctr"/>
            <a:r>
              <a:rPr altLang="en-US" dirty="0"/>
              <a:t>Summary of the 2017-18 Baseline Data</a:t>
            </a:r>
          </a:p>
        </p:txBody>
      </p:sp>
      <p:sp>
        <p:nvSpPr>
          <p:cNvPr id="140291" name="Content Placeholder 5"/>
          <p:cNvSpPr>
            <a:spLocks noGrp="1"/>
          </p:cNvSpPr>
          <p:nvPr>
            <p:ph idx="1"/>
          </p:nvPr>
        </p:nvSpPr>
        <p:spPr>
          <a:xfrm>
            <a:off x="415925" y="1773238"/>
            <a:ext cx="8515350" cy="4730750"/>
          </a:xfrm>
        </p:spPr>
        <p:txBody>
          <a:bodyPr>
            <a:normAutofit/>
          </a:bodyPr>
          <a:lstStyle/>
          <a:p>
            <a:pPr marL="342900" indent="-342900">
              <a:defRPr/>
            </a:pPr>
            <a:r>
              <a:rPr lang="en-US" altLang="en-US" dirty="0"/>
              <a:t>A total of 1,952 higher-performing schools are identified for Targeted support (TS&amp;I) to address pockets of performance problems with specific student subgroups</a:t>
            </a:r>
          </a:p>
          <a:p>
            <a:pPr marL="800100" lvl="1" indent="-342900">
              <a:defRPr/>
            </a:pPr>
            <a:r>
              <a:rPr lang="en-US" altLang="en-US" dirty="0"/>
              <a:t>This stresses the need to be innovative in even our high-performing schools to address the outcomes of all students, particularly students with special needs</a:t>
            </a:r>
          </a:p>
          <a:p>
            <a:pPr marL="800100" lvl="1" indent="-342900">
              <a:defRPr/>
            </a:pPr>
            <a:r>
              <a:rPr lang="en-US" altLang="en-US" dirty="0"/>
              <a:t>Over half (55%) of the schools identified for Targeted support have only one subgroup identified, and the vast majority (96%) have three or fewer subgroups identified</a:t>
            </a:r>
          </a:p>
          <a:p>
            <a:pPr marL="457200" lvl="1" indent="0">
              <a:buFont typeface="Arial" panose="020B0604020202020204" pitchFamily="34" charset="0"/>
              <a:buNone/>
              <a:defRPr/>
            </a:pPr>
            <a:endParaRPr lang="en-US" altLang="en-US" dirty="0"/>
          </a:p>
          <a:p>
            <a:pPr marL="0" indent="0">
              <a:buFont typeface="Arial" panose="020B0604020202020204" pitchFamily="34" charset="0"/>
              <a:buNone/>
              <a:defRPr/>
            </a:pPr>
            <a:endParaRPr lang="en-US" altLang="en-US" dirty="0"/>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255555368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28650" y="509588"/>
            <a:ext cx="7886700" cy="793750"/>
          </a:xfrm>
        </p:spPr>
        <p:txBody>
          <a:bodyPr/>
          <a:lstStyle/>
          <a:p>
            <a:pPr algn="ctr"/>
            <a:r>
              <a:rPr altLang="en-US" dirty="0"/>
              <a:t>State, District, and School Report Cards</a:t>
            </a:r>
          </a:p>
        </p:txBody>
      </p:sp>
      <p:sp>
        <p:nvSpPr>
          <p:cNvPr id="3" name="Content Placeholder 2"/>
          <p:cNvSpPr>
            <a:spLocks noGrp="1"/>
          </p:cNvSpPr>
          <p:nvPr>
            <p:ph idx="1"/>
          </p:nvPr>
        </p:nvSpPr>
        <p:spPr>
          <a:xfrm>
            <a:off x="373063" y="1390650"/>
            <a:ext cx="8397875" cy="5117028"/>
          </a:xfrm>
        </p:spPr>
        <p:txBody>
          <a:bodyPr>
            <a:normAutofit/>
          </a:bodyPr>
          <a:lstStyle/>
          <a:p>
            <a:pPr>
              <a:defRPr/>
            </a:pPr>
            <a:r>
              <a:rPr lang="en-US" sz="2400" dirty="0"/>
              <a:t>A new interactive report card will provide the federally required components for the state, district, and school report cards</a:t>
            </a:r>
          </a:p>
          <a:p>
            <a:pPr>
              <a:defRPr/>
            </a:pPr>
            <a:r>
              <a:rPr lang="en-US" sz="2400" dirty="0"/>
              <a:t>Includes the following: </a:t>
            </a:r>
          </a:p>
          <a:p>
            <a:pPr lvl="1">
              <a:defRPr/>
            </a:pPr>
            <a:r>
              <a:rPr lang="en-US" sz="2200" dirty="0"/>
              <a:t>School grade and school grade components, and Federal Index</a:t>
            </a:r>
          </a:p>
          <a:p>
            <a:pPr marL="1485900" lvl="2" indent="-342900">
              <a:defRPr/>
            </a:pPr>
            <a:r>
              <a:rPr lang="en-US" sz="2200" dirty="0"/>
              <a:t>Components disaggregated by subgroup</a:t>
            </a:r>
          </a:p>
          <a:p>
            <a:pPr marL="1485900" lvl="2" indent="-342900">
              <a:defRPr/>
            </a:pPr>
            <a:r>
              <a:rPr lang="en-US" sz="2200" dirty="0"/>
              <a:t>State-, District-, School-level</a:t>
            </a:r>
          </a:p>
          <a:p>
            <a:pPr lvl="1">
              <a:defRPr/>
            </a:pPr>
            <a:r>
              <a:rPr lang="en-US" sz="2200" dirty="0"/>
              <a:t>English Language Proficiency Progress</a:t>
            </a:r>
          </a:p>
          <a:p>
            <a:pPr marL="1485900" lvl="2" indent="-342900">
              <a:defRPr/>
            </a:pPr>
            <a:r>
              <a:rPr lang="en-US" sz="2200" dirty="0"/>
              <a:t>State-, District-, School-level</a:t>
            </a:r>
          </a:p>
          <a:p>
            <a:pPr lvl="1">
              <a:defRPr/>
            </a:pPr>
            <a:r>
              <a:rPr lang="en-US" sz="2200" dirty="0"/>
              <a:t>Whether or not the school was identified for support</a:t>
            </a:r>
            <a:endParaRPr lang="en-US" dirty="0"/>
          </a:p>
          <a:p>
            <a:pPr>
              <a:defRPr/>
            </a:pPr>
            <a:r>
              <a:rPr lang="en-US" sz="2400" dirty="0"/>
              <a:t>February there was a soft release of Beta site with an opportunity to provide feedback for improvements before an official launch in Summer 2019</a:t>
            </a:r>
          </a:p>
          <a:p>
            <a:pPr lvl="1">
              <a:defRPr/>
            </a:pPr>
            <a:r>
              <a:rPr lang="en-US" b="1" dirty="0">
                <a:hlinkClick r:id="rId3"/>
              </a:rPr>
              <a:t>https://edudata.fldoe.org/</a:t>
            </a:r>
            <a:endParaRPr lang="en-US" b="1" dirty="0"/>
          </a:p>
          <a:p>
            <a:pPr marL="457200" lvl="1" indent="0">
              <a:buNone/>
              <a:defRPr/>
            </a:pPr>
            <a:endParaRPr lang="en-US" sz="2000" dirty="0"/>
          </a:p>
          <a:p>
            <a:pPr marL="457200" lvl="1" indent="0">
              <a:buFont typeface="Arial" panose="020B0604020202020204" pitchFamily="34" charset="0"/>
              <a:buNone/>
              <a:defRPr/>
            </a:pPr>
            <a:endParaRPr lang="en-US" sz="2200" dirty="0"/>
          </a:p>
          <a:p>
            <a:pPr marL="457200" lvl="1" indent="0">
              <a:buFont typeface="Arial" panose="020B0604020202020204" pitchFamily="34" charset="0"/>
              <a:buNone/>
              <a:defRPr/>
            </a:pPr>
            <a:endParaRPr lang="en-US" sz="2200" dirty="0"/>
          </a:p>
          <a:p>
            <a:pPr marL="1028700" lvl="1" indent="-342900">
              <a:defRPr/>
            </a:pPr>
            <a:endParaRPr lang="en-US" sz="2000" dirty="0"/>
          </a:p>
          <a:p>
            <a:pPr lvl="1">
              <a:defRPr/>
            </a:pPr>
            <a:endParaRPr lang="en-US" dirty="0"/>
          </a:p>
        </p:txBody>
      </p:sp>
    </p:spTree>
    <p:extLst>
      <p:ext uri="{BB962C8B-B14F-4D97-AF65-F5344CB8AC3E}">
        <p14:creationId xmlns:p14="http://schemas.microsoft.com/office/powerpoint/2010/main" val="382532914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a:xfrm>
            <a:off x="638175" y="803275"/>
            <a:ext cx="7886700" cy="793750"/>
          </a:xfrm>
        </p:spPr>
        <p:txBody>
          <a:bodyPr/>
          <a:lstStyle/>
          <a:p>
            <a:r>
              <a:rPr altLang="en-US" dirty="0"/>
              <a:t>Additional Resources</a:t>
            </a:r>
          </a:p>
        </p:txBody>
      </p:sp>
      <p:sp>
        <p:nvSpPr>
          <p:cNvPr id="140291" name="Content Placeholder 5"/>
          <p:cNvSpPr>
            <a:spLocks noGrp="1"/>
          </p:cNvSpPr>
          <p:nvPr>
            <p:ph idx="1"/>
          </p:nvPr>
        </p:nvSpPr>
        <p:spPr>
          <a:xfrm>
            <a:off x="415925" y="1773238"/>
            <a:ext cx="8515350" cy="4730750"/>
          </a:xfrm>
        </p:spPr>
        <p:txBody>
          <a:bodyPr>
            <a:normAutofit/>
          </a:bodyPr>
          <a:lstStyle/>
          <a:p>
            <a:pPr>
              <a:defRPr/>
            </a:pPr>
            <a:r>
              <a:rPr lang="en-US" altLang="en-US" dirty="0"/>
              <a:t>Florida’s ESSA plan</a:t>
            </a:r>
          </a:p>
          <a:p>
            <a:pPr marL="0" indent="0">
              <a:buFont typeface="Arial" panose="020B0604020202020204" pitchFamily="34" charset="0"/>
              <a:buNone/>
              <a:defRPr/>
            </a:pPr>
            <a:r>
              <a:rPr lang="en-US" altLang="en-US" dirty="0">
                <a:hlinkClick r:id="rId3"/>
              </a:rPr>
              <a:t>http://www.fldoe.org/core/fileparse.php/14196/urlt/FL-ESSA-StatePlan.pdf</a:t>
            </a:r>
            <a:r>
              <a:rPr lang="en-US" altLang="en-US" dirty="0"/>
              <a:t> </a:t>
            </a:r>
          </a:p>
          <a:p>
            <a:pPr>
              <a:defRPr/>
            </a:pPr>
            <a:r>
              <a:rPr lang="en-US" altLang="en-US" dirty="0"/>
              <a:t>Presentations on the Accountability and School Improvement Components of Florida’s ESSA Plan</a:t>
            </a:r>
          </a:p>
          <a:p>
            <a:pPr marL="0" indent="0">
              <a:buFont typeface="Arial" panose="020B0604020202020204" pitchFamily="34" charset="0"/>
              <a:buNone/>
              <a:defRPr/>
            </a:pPr>
            <a:r>
              <a:rPr lang="en-US" altLang="en-US" dirty="0">
                <a:hlinkClick r:id="rId4"/>
              </a:rPr>
              <a:t>http://www.fldoe.org/core/fileparse.php/14196/urlt/ESSA-Summ-AA-SIP.pdf</a:t>
            </a:r>
          </a:p>
          <a:p>
            <a:pPr marL="0" indent="0">
              <a:buFont typeface="Arial" panose="020B0604020202020204" pitchFamily="34" charset="0"/>
              <a:buNone/>
              <a:defRPr/>
            </a:pPr>
            <a:r>
              <a:rPr lang="en-US" altLang="en-US" dirty="0">
                <a:hlinkClick r:id="rId5"/>
              </a:rPr>
              <a:t>http://www.fldoe.org/core/fileparse.php/7506/urlt/BreakoutSession-3-1118.pdf</a:t>
            </a:r>
            <a:r>
              <a:rPr lang="en-US" altLang="en-US" dirty="0"/>
              <a:t> </a:t>
            </a:r>
          </a:p>
        </p:txBody>
      </p:sp>
    </p:spTree>
    <p:extLst>
      <p:ext uri="{BB962C8B-B14F-4D97-AF65-F5344CB8AC3E}">
        <p14:creationId xmlns:p14="http://schemas.microsoft.com/office/powerpoint/2010/main" val="36652160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93044839"/>
              </p:ext>
            </p:extLst>
          </p:nvPr>
        </p:nvGraphicFramePr>
        <p:xfrm>
          <a:off x="469075" y="1668916"/>
          <a:ext cx="8247888" cy="4718305"/>
        </p:xfrm>
        <a:graphic>
          <a:graphicData uri="http://schemas.openxmlformats.org/drawingml/2006/table">
            <a:tbl>
              <a:tblPr firstRow="1" firstCol="1" bandRow="1">
                <a:tableStyleId>{5C22544A-7EE6-4342-B048-85BDC9FD1C3A}</a:tableStyleId>
              </a:tblPr>
              <a:tblGrid>
                <a:gridCol w="868930">
                  <a:extLst>
                    <a:ext uri="{9D8B030D-6E8A-4147-A177-3AD203B41FA5}">
                      <a16:colId xmlns="" xmlns:a16="http://schemas.microsoft.com/office/drawing/2014/main" val="20000"/>
                    </a:ext>
                  </a:extLst>
                </a:gridCol>
                <a:gridCol w="7378958">
                  <a:extLst>
                    <a:ext uri="{9D8B030D-6E8A-4147-A177-3AD203B41FA5}">
                      <a16:colId xmlns="" xmlns:a16="http://schemas.microsoft.com/office/drawing/2014/main" val="20001"/>
                    </a:ext>
                  </a:extLst>
                </a:gridCol>
              </a:tblGrid>
              <a:tr h="380399">
                <a:tc>
                  <a:txBody>
                    <a:bodyPr/>
                    <a:lstStyle/>
                    <a:p>
                      <a:pPr marL="0" marR="0">
                        <a:spcBef>
                          <a:spcPts val="600"/>
                        </a:spcBef>
                        <a:spcAft>
                          <a:spcPts val="600"/>
                        </a:spcAft>
                      </a:pPr>
                      <a:r>
                        <a:rPr lang="en-US" sz="1800" dirty="0">
                          <a:effectLst/>
                          <a:latin typeface="+mn-lt"/>
                          <a:ea typeface="+mn-ea"/>
                        </a:rPr>
                        <a:t>Month</a:t>
                      </a:r>
                      <a:endParaRPr lang="en-US" sz="1800" dirty="0">
                        <a:effectLst/>
                        <a:latin typeface="Arial"/>
                        <a:ea typeface="Calibri"/>
                      </a:endParaRPr>
                    </a:p>
                  </a:txBody>
                  <a:tcPr marL="60918" marR="60918" marT="0" marB="0" anchor="ctr"/>
                </a:tc>
                <a:tc>
                  <a:txBody>
                    <a:bodyPr/>
                    <a:lstStyle/>
                    <a:p>
                      <a:pPr marL="0" marR="0" algn="ctr">
                        <a:spcBef>
                          <a:spcPts val="600"/>
                        </a:spcBef>
                        <a:spcAft>
                          <a:spcPts val="600"/>
                        </a:spcAft>
                      </a:pPr>
                      <a:r>
                        <a:rPr lang="en-US" sz="1800" dirty="0">
                          <a:effectLst/>
                        </a:rPr>
                        <a:t>Activity</a:t>
                      </a:r>
                      <a:endParaRPr lang="en-US" sz="1800" dirty="0">
                        <a:effectLst/>
                        <a:latin typeface="Arial"/>
                        <a:ea typeface="Calibri"/>
                      </a:endParaRPr>
                    </a:p>
                  </a:txBody>
                  <a:tcPr marL="60918" marR="60918" marT="0" marB="0" anchor="ctr"/>
                </a:tc>
                <a:extLst>
                  <a:ext uri="{0D108BD9-81ED-4DB2-BD59-A6C34878D82A}">
                    <a16:rowId xmlns="" xmlns:a16="http://schemas.microsoft.com/office/drawing/2014/main" val="10000"/>
                  </a:ext>
                </a:extLst>
              </a:tr>
              <a:tr h="2366932">
                <a:tc>
                  <a:txBody>
                    <a:bodyPr/>
                    <a:lstStyle/>
                    <a:p>
                      <a:pPr marL="0" marR="0">
                        <a:spcBef>
                          <a:spcPts val="0"/>
                        </a:spcBef>
                        <a:spcAft>
                          <a:spcPts val="0"/>
                        </a:spcAft>
                      </a:pPr>
                      <a:r>
                        <a:rPr lang="en-US" sz="1400" dirty="0">
                          <a:effectLst/>
                          <a:latin typeface="Arial" panose="020B0604020202020204" pitchFamily="34" charset="0"/>
                          <a:ea typeface="Calibri"/>
                          <a:cs typeface="Arial" panose="020B0604020202020204" pitchFamily="34" charset="0"/>
                        </a:rPr>
                        <a:t>April</a:t>
                      </a:r>
                    </a:p>
                  </a:txBody>
                  <a:tcPr marL="64008" marR="64008" marT="0" marB="0" anchor="ctr"/>
                </a:tc>
                <a:tc>
                  <a:txBody>
                    <a:bodyPr/>
                    <a:lstStyle/>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State accountability match processing closes for Survey 3 </a:t>
                      </a:r>
                    </a:p>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Final Survey 3 is pulled for accountability purposes</a:t>
                      </a:r>
                    </a:p>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School Types web application opens; includes school grades/school improvement rating selection forms for alternative and ESE center schools</a:t>
                      </a:r>
                    </a:p>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Student Data Updates web application</a:t>
                      </a:r>
                      <a:r>
                        <a:rPr lang="en-US" sz="1400" kern="1200" baseline="0" dirty="0">
                          <a:solidFill>
                            <a:schemeClr val="dk1"/>
                          </a:solidFill>
                          <a:effectLst/>
                          <a:latin typeface="Arial" panose="020B0604020202020204" pitchFamily="34" charset="0"/>
                          <a:ea typeface="+mn-ea"/>
                          <a:cs typeface="Arial" panose="020B0604020202020204" pitchFamily="34" charset="0"/>
                        </a:rPr>
                        <a:t> opens</a:t>
                      </a:r>
                    </a:p>
                    <a:p>
                      <a:pPr marL="342900" marR="0" lvl="0" indent="-342900">
                        <a:spcBef>
                          <a:spcPts val="0"/>
                        </a:spcBef>
                        <a:spcAft>
                          <a:spcPts val="0"/>
                        </a:spcAft>
                        <a:buFont typeface="Symbol"/>
                        <a:buChar char=""/>
                      </a:pPr>
                      <a:r>
                        <a:rPr lang="en-US" sz="1400" kern="1200" baseline="0" dirty="0">
                          <a:solidFill>
                            <a:schemeClr val="dk1"/>
                          </a:solidFill>
                          <a:effectLst/>
                          <a:latin typeface="Arial" panose="020B0604020202020204" pitchFamily="34" charset="0"/>
                          <a:ea typeface="+mn-ea"/>
                          <a:cs typeface="Arial" panose="020B0604020202020204" pitchFamily="34" charset="0"/>
                        </a:rPr>
                        <a:t>Prior Year Assessment Matching web application opens</a:t>
                      </a:r>
                    </a:p>
                    <a:p>
                      <a:pPr marL="342900" marR="0" lvl="0" indent="-342900">
                        <a:spcBef>
                          <a:spcPts val="0"/>
                        </a:spcBef>
                        <a:spcAft>
                          <a:spcPts val="0"/>
                        </a:spcAft>
                        <a:buFont typeface="Symbol"/>
                        <a:buChar char=""/>
                      </a:pPr>
                      <a:r>
                        <a:rPr lang="en-US" sz="1400" kern="1200" baseline="0" dirty="0">
                          <a:solidFill>
                            <a:schemeClr val="dk1"/>
                          </a:solidFill>
                          <a:effectLst/>
                          <a:latin typeface="Arial" panose="020B0604020202020204" pitchFamily="34" charset="0"/>
                          <a:ea typeface="+mn-ea"/>
                          <a:cs typeface="Arial" panose="020B0604020202020204" pitchFamily="34" charset="0"/>
                        </a:rPr>
                        <a:t>Assessment Matching web application opens (Summer, Fall, and Winter assessments)</a:t>
                      </a:r>
                    </a:p>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3 year</a:t>
                      </a:r>
                      <a:r>
                        <a:rPr lang="en-US" sz="1400" kern="1200" baseline="0" dirty="0">
                          <a:solidFill>
                            <a:schemeClr val="dk1"/>
                          </a:solidFill>
                          <a:effectLst/>
                          <a:latin typeface="Arial" panose="020B0604020202020204" pitchFamily="34" charset="0"/>
                          <a:ea typeface="+mn-ea"/>
                          <a:cs typeface="Arial" panose="020B0604020202020204" pitchFamily="34" charset="0"/>
                        </a:rPr>
                        <a:t> prelim cohort is posted to ShareFile</a:t>
                      </a:r>
                    </a:p>
                  </a:txBody>
                  <a:tcPr marL="60918" marR="60918" marT="0" marB="0" anchor="ctr"/>
                </a:tc>
                <a:extLst>
                  <a:ext uri="{0D108BD9-81ED-4DB2-BD59-A6C34878D82A}">
                    <a16:rowId xmlns="" xmlns:a16="http://schemas.microsoft.com/office/drawing/2014/main" val="10001"/>
                  </a:ext>
                </a:extLst>
              </a:tr>
              <a:tr h="985487">
                <a:tc>
                  <a:txBody>
                    <a:bodyPr/>
                    <a:lstStyle/>
                    <a:p>
                      <a:pPr marL="0" marR="0">
                        <a:spcBef>
                          <a:spcPts val="0"/>
                        </a:spcBef>
                        <a:spcAft>
                          <a:spcPts val="0"/>
                        </a:spcAft>
                      </a:pPr>
                      <a:r>
                        <a:rPr lang="en-US" sz="1400" dirty="0">
                          <a:effectLst/>
                          <a:latin typeface="Arial" panose="020B0604020202020204" pitchFamily="34" charset="0"/>
                          <a:ea typeface="Calibri"/>
                          <a:cs typeface="Arial" panose="020B0604020202020204" pitchFamily="34" charset="0"/>
                        </a:rPr>
                        <a:t>May</a:t>
                      </a:r>
                    </a:p>
                  </a:txBody>
                  <a:tcPr marL="64008" marR="64008" marT="0" marB="0" anchor="ctr"/>
                </a:tc>
                <a:tc>
                  <a:txBody>
                    <a:bodyPr/>
                    <a:lstStyle/>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School Types web application closes</a:t>
                      </a:r>
                    </a:p>
                    <a:p>
                      <a:pPr marL="342900" marR="0" lvl="0" indent="-342900">
                        <a:spcBef>
                          <a:spcPts val="0"/>
                        </a:spcBef>
                        <a:spcAft>
                          <a:spcPts val="0"/>
                        </a:spcAft>
                        <a:buFont typeface="Symbol"/>
                        <a:buChar char=""/>
                      </a:pPr>
                      <a:r>
                        <a:rPr lang="en-US" sz="1400" kern="1200" dirty="0">
                          <a:solidFill>
                            <a:schemeClr val="dk1"/>
                          </a:solidFill>
                          <a:effectLst/>
                          <a:latin typeface="Arial" panose="020B0604020202020204" pitchFamily="34" charset="0"/>
                          <a:ea typeface="+mn-ea"/>
                          <a:cs typeface="Arial" panose="020B0604020202020204" pitchFamily="34" charset="0"/>
                        </a:rPr>
                        <a:t>Student Data Updates web application</a:t>
                      </a:r>
                      <a:r>
                        <a:rPr lang="en-US" sz="1400" kern="1200" baseline="0" dirty="0">
                          <a:solidFill>
                            <a:schemeClr val="dk1"/>
                          </a:solidFill>
                          <a:effectLst/>
                          <a:latin typeface="Arial" panose="020B0604020202020204" pitchFamily="34" charset="0"/>
                          <a:ea typeface="+mn-ea"/>
                          <a:cs typeface="Arial" panose="020B0604020202020204" pitchFamily="34" charset="0"/>
                        </a:rPr>
                        <a:t> closes</a:t>
                      </a:r>
                    </a:p>
                    <a:p>
                      <a:pPr marL="342900" marR="0" lvl="0" indent="-342900">
                        <a:spcBef>
                          <a:spcPts val="0"/>
                        </a:spcBef>
                        <a:spcAft>
                          <a:spcPts val="0"/>
                        </a:spcAft>
                        <a:buFont typeface="Symbol"/>
                        <a:buChar char=""/>
                      </a:pPr>
                      <a:r>
                        <a:rPr lang="en-US" sz="1400" kern="1200" baseline="0" dirty="0">
                          <a:solidFill>
                            <a:schemeClr val="dk1"/>
                          </a:solidFill>
                          <a:effectLst/>
                          <a:latin typeface="Arial" panose="020B0604020202020204" pitchFamily="34" charset="0"/>
                          <a:ea typeface="+mn-ea"/>
                          <a:cs typeface="Arial" panose="020B0604020202020204" pitchFamily="34" charset="0"/>
                        </a:rPr>
                        <a:t>Prior Year Assessment Matching web application closes</a:t>
                      </a:r>
                      <a:endParaRPr lang="en-US" sz="1400" dirty="0">
                        <a:effectLst/>
                        <a:latin typeface="Arial" panose="020B0604020202020204" pitchFamily="34" charset="0"/>
                        <a:cs typeface="Arial" panose="020B0604020202020204" pitchFamily="34" charset="0"/>
                      </a:endParaRPr>
                    </a:p>
                  </a:txBody>
                  <a:tcPr marL="60918" marR="60918" marT="0" marB="0" anchor="ctr"/>
                </a:tc>
                <a:extLst>
                  <a:ext uri="{0D108BD9-81ED-4DB2-BD59-A6C34878D82A}">
                    <a16:rowId xmlns="" xmlns:a16="http://schemas.microsoft.com/office/drawing/2014/main" val="10002"/>
                  </a:ext>
                </a:extLst>
              </a:tr>
              <a:tr h="985487">
                <a:tc>
                  <a:txBody>
                    <a:bodyPr/>
                    <a:lstStyle/>
                    <a:p>
                      <a:pPr marL="0" marR="0">
                        <a:spcBef>
                          <a:spcPts val="0"/>
                        </a:spcBef>
                        <a:spcAft>
                          <a:spcPts val="0"/>
                        </a:spcAft>
                      </a:pPr>
                      <a:r>
                        <a:rPr lang="en-US" sz="1400" dirty="0">
                          <a:effectLst/>
                          <a:latin typeface="Arial" panose="020B0604020202020204" pitchFamily="34" charset="0"/>
                          <a:ea typeface="Calibri"/>
                          <a:cs typeface="Arial" panose="020B0604020202020204" pitchFamily="34" charset="0"/>
                        </a:rPr>
                        <a:t>Summer</a:t>
                      </a:r>
                    </a:p>
                  </a:txBody>
                  <a:tcPr marL="64008" marR="64008" marT="0" marB="0" anchor="ctr"/>
                </a:tc>
                <a:tc>
                  <a:txBody>
                    <a:bodyPr/>
                    <a:lstStyle/>
                    <a:p>
                      <a:pPr marL="342900" marR="0" lvl="0" indent="-342900">
                        <a:spcBef>
                          <a:spcPts val="0"/>
                        </a:spcBef>
                        <a:spcAft>
                          <a:spcPts val="0"/>
                        </a:spcAft>
                        <a:buFont typeface="Symbol"/>
                        <a:buChar char=""/>
                      </a:pPr>
                      <a:r>
                        <a:rPr lang="en-US" sz="1400" dirty="0">
                          <a:solidFill>
                            <a:schemeClr val="tx1"/>
                          </a:solidFill>
                          <a:effectLst/>
                          <a:latin typeface="Arial" panose="020B0604020202020204" pitchFamily="34" charset="0"/>
                          <a:ea typeface="Calibri"/>
                          <a:cs typeface="Arial" panose="020B0604020202020204" pitchFamily="34" charset="0"/>
                        </a:rPr>
                        <a:t>Assessments are released</a:t>
                      </a:r>
                      <a:r>
                        <a:rPr lang="en-US" sz="1400" baseline="0" dirty="0">
                          <a:solidFill>
                            <a:schemeClr val="tx1"/>
                          </a:solidFill>
                          <a:effectLst/>
                          <a:latin typeface="Arial" panose="020B0604020202020204" pitchFamily="34" charset="0"/>
                          <a:ea typeface="Calibri"/>
                          <a:cs typeface="Arial" panose="020B0604020202020204" pitchFamily="34" charset="0"/>
                        </a:rPr>
                        <a:t> no later than June </a:t>
                      </a:r>
                      <a:r>
                        <a:rPr lang="en-US" sz="1400" baseline="0" dirty="0" smtClean="0">
                          <a:solidFill>
                            <a:schemeClr val="tx1"/>
                          </a:solidFill>
                          <a:effectLst/>
                          <a:latin typeface="Arial" panose="020B0604020202020204" pitchFamily="34" charset="0"/>
                          <a:ea typeface="Calibri"/>
                          <a:cs typeface="Arial" panose="020B0604020202020204" pitchFamily="34" charset="0"/>
                        </a:rPr>
                        <a:t>30</a:t>
                      </a:r>
                      <a:r>
                        <a:rPr lang="en-US" sz="1400" baseline="30000" dirty="0" smtClean="0">
                          <a:solidFill>
                            <a:schemeClr val="tx1"/>
                          </a:solidFill>
                          <a:effectLst/>
                          <a:latin typeface="Arial" panose="020B0604020202020204" pitchFamily="34" charset="0"/>
                          <a:ea typeface="Calibri"/>
                          <a:cs typeface="Arial" panose="020B0604020202020204" pitchFamily="34" charset="0"/>
                        </a:rPr>
                        <a:t>th</a:t>
                      </a:r>
                      <a:endParaRPr lang="en-US" sz="1400" dirty="0">
                        <a:solidFill>
                          <a:schemeClr val="tx1"/>
                        </a:solidFill>
                        <a:effectLst/>
                        <a:latin typeface="Arial" panose="020B0604020202020204" pitchFamily="34" charset="0"/>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3"/>
                  </a:ext>
                </a:extLst>
              </a:tr>
            </a:tbl>
          </a:graphicData>
        </a:graphic>
      </p:graphicFrame>
      <p:sp>
        <p:nvSpPr>
          <p:cNvPr id="2" name="Title 1"/>
          <p:cNvSpPr>
            <a:spLocks noGrp="1"/>
          </p:cNvSpPr>
          <p:nvPr>
            <p:ph type="title"/>
          </p:nvPr>
        </p:nvSpPr>
        <p:spPr>
          <a:xfrm>
            <a:off x="650685" y="693655"/>
            <a:ext cx="7886700" cy="1004516"/>
          </a:xfrm>
        </p:spPr>
        <p:txBody>
          <a:bodyPr>
            <a:normAutofit fontScale="90000"/>
          </a:bodyPr>
          <a:lstStyle/>
          <a:p>
            <a:pPr algn="ctr"/>
            <a:r>
              <a:rPr lang="en-US" dirty="0"/>
              <a:t>School Grades and Federal Percent of Points </a:t>
            </a:r>
            <a:r>
              <a:rPr lang="en-US" dirty="0">
                <a:solidFill>
                  <a:srgbClr val="FF0000"/>
                </a:solidFill>
              </a:rPr>
              <a:t>Tentative</a:t>
            </a:r>
            <a:r>
              <a:rPr lang="en-US" dirty="0"/>
              <a:t> Timeline</a:t>
            </a:r>
          </a:p>
        </p:txBody>
      </p:sp>
    </p:spTree>
    <p:extLst>
      <p:ext uri="{BB962C8B-B14F-4D97-AF65-F5344CB8AC3E}">
        <p14:creationId xmlns:p14="http://schemas.microsoft.com/office/powerpoint/2010/main" val="379608261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88901022"/>
              </p:ext>
            </p:extLst>
          </p:nvPr>
        </p:nvGraphicFramePr>
        <p:xfrm>
          <a:off x="447040" y="1686296"/>
          <a:ext cx="8249920" cy="4714504"/>
        </p:xfrm>
        <a:graphic>
          <a:graphicData uri="http://schemas.openxmlformats.org/drawingml/2006/table">
            <a:tbl>
              <a:tblPr firstRow="1" firstCol="1" bandRow="1">
                <a:tableStyleId>{5C22544A-7EE6-4342-B048-85BDC9FD1C3A}</a:tableStyleId>
              </a:tblPr>
              <a:tblGrid>
                <a:gridCol w="1145970">
                  <a:extLst>
                    <a:ext uri="{9D8B030D-6E8A-4147-A177-3AD203B41FA5}">
                      <a16:colId xmlns="" xmlns:a16="http://schemas.microsoft.com/office/drawing/2014/main" val="20000"/>
                    </a:ext>
                  </a:extLst>
                </a:gridCol>
                <a:gridCol w="7103950">
                  <a:extLst>
                    <a:ext uri="{9D8B030D-6E8A-4147-A177-3AD203B41FA5}">
                      <a16:colId xmlns="" xmlns:a16="http://schemas.microsoft.com/office/drawing/2014/main" val="20001"/>
                    </a:ext>
                  </a:extLst>
                </a:gridCol>
              </a:tblGrid>
              <a:tr h="312096">
                <a:tc>
                  <a:txBody>
                    <a:bodyPr/>
                    <a:lstStyle/>
                    <a:p>
                      <a:pPr marL="0" marR="0">
                        <a:spcBef>
                          <a:spcPts val="600"/>
                        </a:spcBef>
                        <a:spcAft>
                          <a:spcPts val="600"/>
                        </a:spcAft>
                      </a:pPr>
                      <a:r>
                        <a:rPr lang="en-US" sz="1800" dirty="0">
                          <a:effectLst/>
                          <a:latin typeface="+mn-lt"/>
                          <a:ea typeface="+mn-ea"/>
                        </a:rPr>
                        <a:t>Month</a:t>
                      </a:r>
                      <a:endParaRPr lang="en-US" sz="1800" dirty="0">
                        <a:effectLst/>
                        <a:latin typeface="Arial"/>
                        <a:ea typeface="Calibri"/>
                      </a:endParaRPr>
                    </a:p>
                  </a:txBody>
                  <a:tcPr marL="60918" marR="60918" marT="0" marB="0" anchor="ctr"/>
                </a:tc>
                <a:tc>
                  <a:txBody>
                    <a:bodyPr/>
                    <a:lstStyle/>
                    <a:p>
                      <a:pPr marL="0" marR="0" algn="ctr">
                        <a:spcBef>
                          <a:spcPts val="600"/>
                        </a:spcBef>
                        <a:spcAft>
                          <a:spcPts val="600"/>
                        </a:spcAft>
                      </a:pPr>
                      <a:r>
                        <a:rPr lang="en-US" sz="1800" dirty="0">
                          <a:effectLst/>
                        </a:rPr>
                        <a:t>Activity</a:t>
                      </a:r>
                      <a:endParaRPr lang="en-US" sz="1800" dirty="0">
                        <a:effectLst/>
                        <a:latin typeface="Arial"/>
                        <a:ea typeface="Calibri"/>
                      </a:endParaRPr>
                    </a:p>
                  </a:txBody>
                  <a:tcPr marL="60918" marR="60918" marT="0" marB="0" anchor="ctr"/>
                </a:tc>
                <a:extLst>
                  <a:ext uri="{0D108BD9-81ED-4DB2-BD59-A6C34878D82A}">
                    <a16:rowId xmlns="" xmlns:a16="http://schemas.microsoft.com/office/drawing/2014/main" val="10000"/>
                  </a:ext>
                </a:extLst>
              </a:tr>
              <a:tr h="2184669">
                <a:tc rowSpan="3">
                  <a:txBody>
                    <a:bodyPr/>
                    <a:lstStyle/>
                    <a:p>
                      <a:pPr marL="0" marR="0">
                        <a:spcBef>
                          <a:spcPts val="0"/>
                        </a:spcBef>
                        <a:spcAft>
                          <a:spcPts val="0"/>
                        </a:spcAft>
                      </a:pPr>
                      <a:r>
                        <a:rPr lang="en-US" sz="1400" dirty="0">
                          <a:effectLst/>
                          <a:latin typeface="Arial" panose="020B0604020202020204" pitchFamily="34" charset="0"/>
                          <a:ea typeface="Calibri"/>
                          <a:cs typeface="Arial" panose="020B0604020202020204" pitchFamily="34" charset="0"/>
                        </a:rPr>
                        <a:t>Summer</a:t>
                      </a:r>
                    </a:p>
                  </a:txBody>
                  <a:tcPr marL="64008" marR="6400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endParaRPr lang="en-US" sz="1400" dirty="0">
                        <a:effectLst/>
                        <a:latin typeface="Arial" panose="020B0604020202020204" pitchFamily="34" charset="0"/>
                        <a:ea typeface="Calibri"/>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dirty="0">
                          <a:effectLst/>
                          <a:latin typeface="Arial" panose="020B0604020202020204" pitchFamily="34" charset="0"/>
                          <a:ea typeface="Calibri"/>
                          <a:cs typeface="Arial" panose="020B0604020202020204" pitchFamily="34" charset="0"/>
                        </a:rPr>
                        <a:t>Spring</a:t>
                      </a:r>
                      <a:r>
                        <a:rPr lang="en-US" sz="1400" baseline="0" dirty="0">
                          <a:effectLst/>
                          <a:latin typeface="Arial" panose="020B0604020202020204" pitchFamily="34" charset="0"/>
                          <a:ea typeface="Calibri"/>
                          <a:cs typeface="Arial" panose="020B0604020202020204" pitchFamily="34" charset="0"/>
                        </a:rPr>
                        <a:t> assessments loaded into Assessment Matching web application</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baseline="0" dirty="0">
                          <a:effectLst/>
                          <a:latin typeface="Arial" panose="020B0604020202020204" pitchFamily="34" charset="0"/>
                          <a:ea typeface="Calibri"/>
                          <a:cs typeface="Arial" panose="020B0604020202020204" pitchFamily="34" charset="0"/>
                        </a:rPr>
                        <a:t>Assessment Matching web application closes</a:t>
                      </a:r>
                    </a:p>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School Grades, School Improvement Ratings, and District Grades are released</a:t>
                      </a:r>
                    </a:p>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INDV files are provided to districts</a:t>
                      </a:r>
                    </a:p>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Federal Percent of Points is released</a:t>
                      </a:r>
                      <a:endParaRPr lang="en-US" sz="1400" baseline="0" dirty="0">
                        <a:effectLst/>
                        <a:latin typeface="Arial" panose="020B0604020202020204" pitchFamily="34" charset="0"/>
                        <a:ea typeface="Calibri"/>
                        <a:cs typeface="Arial" panose="020B0604020202020204" pitchFamily="34" charset="0"/>
                      </a:endParaRPr>
                    </a:p>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Appeals process opens </a:t>
                      </a:r>
                    </a:p>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District Report Cards</a:t>
                      </a:r>
                      <a:r>
                        <a:rPr lang="en-US" sz="1400" baseline="0" dirty="0">
                          <a:effectLst/>
                          <a:latin typeface="Arial" panose="020B0604020202020204" pitchFamily="34" charset="0"/>
                          <a:ea typeface="Calibri"/>
                          <a:cs typeface="Arial" panose="020B0604020202020204" pitchFamily="34" charset="0"/>
                        </a:rPr>
                        <a:t> are updated</a:t>
                      </a:r>
                      <a:endParaRPr lang="en-US" sz="1400" dirty="0">
                        <a:effectLst/>
                        <a:latin typeface="Arial" panose="020B0604020202020204" pitchFamily="34" charset="0"/>
                        <a:ea typeface="Calibri"/>
                        <a:cs typeface="Arial" panose="020B0604020202020204" pitchFamily="34" charset="0"/>
                      </a:endParaRPr>
                    </a:p>
                    <a:p>
                      <a:pPr marL="0" marR="0" lvl="0" indent="0">
                        <a:spcBef>
                          <a:spcPts val="0"/>
                        </a:spcBef>
                        <a:spcAft>
                          <a:spcPts val="0"/>
                        </a:spcAft>
                        <a:buFont typeface="Symbol"/>
                        <a:buNone/>
                      </a:pPr>
                      <a:endParaRPr lang="en-US" sz="1400" dirty="0">
                        <a:effectLst/>
                        <a:latin typeface="Arial" panose="020B0604020202020204" pitchFamily="34" charset="0"/>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1"/>
                  </a:ext>
                </a:extLst>
              </a:tr>
              <a:tr h="582682">
                <a:tc vMerge="1">
                  <a:txBody>
                    <a:bodyPr/>
                    <a:lstStyle/>
                    <a:p>
                      <a:pPr marL="0" marR="0">
                        <a:spcBef>
                          <a:spcPts val="0"/>
                        </a:spcBef>
                        <a:spcAft>
                          <a:spcPts val="0"/>
                        </a:spcAft>
                      </a:pPr>
                      <a:endParaRPr lang="en-US" sz="1400" dirty="0">
                        <a:effectLst/>
                        <a:latin typeface="Arial" panose="020B0604020202020204" pitchFamily="34" charset="0"/>
                        <a:ea typeface="Calibri"/>
                        <a:cs typeface="Arial" panose="020B0604020202020204" pitchFamily="34" charset="0"/>
                      </a:endParaRPr>
                    </a:p>
                  </a:txBody>
                  <a:tcPr marL="64008" marR="64008" marT="0" marB="0" anchor="ctr"/>
                </a:tc>
                <a:tc>
                  <a:txBody>
                    <a:bodyPr/>
                    <a:lstStyle/>
                    <a:p>
                      <a:pPr marL="342900" marR="0" lvl="0" indent="-342900">
                        <a:spcBef>
                          <a:spcPts val="0"/>
                        </a:spcBef>
                        <a:spcAft>
                          <a:spcPts val="0"/>
                        </a:spcAft>
                        <a:buFont typeface="Symbol"/>
                        <a:buChar char=""/>
                      </a:pPr>
                      <a:r>
                        <a:rPr lang="en-US" sz="1400" dirty="0">
                          <a:effectLst/>
                          <a:latin typeface="Arial" panose="020B0604020202020204" pitchFamily="34" charset="0"/>
                          <a:ea typeface="Calibri"/>
                          <a:cs typeface="Arial" panose="020B0604020202020204" pitchFamily="34" charset="0"/>
                        </a:rPr>
                        <a:t>Appeals process </a:t>
                      </a:r>
                      <a:r>
                        <a:rPr lang="en-US" sz="1400" kern="1200" dirty="0">
                          <a:solidFill>
                            <a:schemeClr val="dk1"/>
                          </a:solidFill>
                          <a:effectLst/>
                          <a:latin typeface="Arial" panose="020B0604020202020204" pitchFamily="34" charset="0"/>
                          <a:ea typeface="+mn-ea"/>
                          <a:cs typeface="Arial" panose="020B0604020202020204" pitchFamily="34" charset="0"/>
                        </a:rPr>
                        <a:t>closes 30 days after the release of the INDV files</a:t>
                      </a:r>
                      <a:endParaRPr lang="en-US" sz="1400" dirty="0">
                        <a:effectLst/>
                        <a:latin typeface="Arial" panose="020B0604020202020204" pitchFamily="34" charset="0"/>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2"/>
                  </a:ext>
                </a:extLst>
              </a:tr>
              <a:tr h="1635057">
                <a:tc vMerge="1">
                  <a:txBody>
                    <a:bodyPr/>
                    <a:lstStyle/>
                    <a:p>
                      <a:pPr marL="0" marR="0">
                        <a:spcBef>
                          <a:spcPts val="0"/>
                        </a:spcBef>
                        <a:spcAft>
                          <a:spcPts val="0"/>
                        </a:spcAft>
                      </a:pPr>
                      <a:endParaRPr lang="en-US" sz="1400" dirty="0">
                        <a:effectLst/>
                        <a:latin typeface="Arial" panose="020B0604020202020204" pitchFamily="34" charset="0"/>
                        <a:ea typeface="Calibri"/>
                        <a:cs typeface="Arial" panose="020B0604020202020204" pitchFamily="34" charset="0"/>
                      </a:endParaRPr>
                    </a:p>
                  </a:txBody>
                  <a:tcPr marL="60918" marR="60918" marT="0" marB="0" anchor="ct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kern="1200" dirty="0">
                          <a:solidFill>
                            <a:schemeClr val="dk1"/>
                          </a:solidFill>
                          <a:effectLst/>
                          <a:latin typeface="Arial" panose="020B0604020202020204" pitchFamily="34" charset="0"/>
                          <a:ea typeface="+mn-ea"/>
                          <a:cs typeface="Arial" panose="020B0604020202020204" pitchFamily="34" charset="0"/>
                        </a:rPr>
                        <a:t>Appeals decisions issued</a:t>
                      </a:r>
                      <a:endParaRPr lang="en-US" sz="1400" dirty="0">
                        <a:effectLst/>
                        <a:latin typeface="Arial" panose="020B0604020202020204" pitchFamily="34" charset="0"/>
                        <a:ea typeface="Calibri"/>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dirty="0">
                          <a:effectLst/>
                          <a:latin typeface="Arial" panose="020B0604020202020204" pitchFamily="34" charset="0"/>
                          <a:ea typeface="Calibri"/>
                          <a:cs typeface="Arial" panose="020B0604020202020204" pitchFamily="34" charset="0"/>
                        </a:rPr>
                        <a:t>Updates to Primary</a:t>
                      </a:r>
                      <a:r>
                        <a:rPr lang="en-US" sz="1400" baseline="0" dirty="0">
                          <a:effectLst/>
                          <a:latin typeface="Arial" panose="020B0604020202020204" pitchFamily="34" charset="0"/>
                          <a:ea typeface="Calibri"/>
                          <a:cs typeface="Arial" panose="020B0604020202020204" pitchFamily="34" charset="0"/>
                        </a:rPr>
                        <a:t> Accountability Contact is due from the Superintendent</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baseline="0" dirty="0">
                          <a:effectLst/>
                          <a:latin typeface="Arial" panose="020B0604020202020204" pitchFamily="34" charset="0"/>
                          <a:ea typeface="Calibri"/>
                          <a:cs typeface="Arial" panose="020B0604020202020204" pitchFamily="34" charset="0"/>
                        </a:rPr>
                        <a:t>Update to additional accountability contacts is due from Primary Accountability Contact</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baseline="0" dirty="0">
                          <a:effectLst/>
                          <a:latin typeface="Arial" panose="020B0604020202020204" pitchFamily="34" charset="0"/>
                          <a:ea typeface="Calibri"/>
                          <a:cs typeface="Arial" panose="020B0604020202020204" pitchFamily="34" charset="0"/>
                        </a:rPr>
                        <a:t>ShareFile access is reset for all districts; this includes access to VAM folders and School Grades folders </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1400" baseline="0" dirty="0">
                          <a:effectLst/>
                          <a:latin typeface="Arial" panose="020B0604020202020204" pitchFamily="34" charset="0"/>
                          <a:ea typeface="Calibri"/>
                          <a:cs typeface="Arial" panose="020B0604020202020204" pitchFamily="34" charset="0"/>
                        </a:rPr>
                        <a:t>District Report Cards are updated</a:t>
                      </a:r>
                      <a:endParaRPr lang="en-US" sz="1400" dirty="0">
                        <a:effectLst/>
                        <a:latin typeface="Arial" panose="020B0604020202020204" pitchFamily="34" charset="0"/>
                        <a:ea typeface="Calibri"/>
                        <a:cs typeface="Arial" panose="020B0604020202020204" pitchFamily="34" charset="0"/>
                      </a:endParaRPr>
                    </a:p>
                  </a:txBody>
                  <a:tcPr marL="60918" marR="60918" marT="0" marB="0" anchor="ctr"/>
                </a:tc>
                <a:extLst>
                  <a:ext uri="{0D108BD9-81ED-4DB2-BD59-A6C34878D82A}">
                    <a16:rowId xmlns="" xmlns:a16="http://schemas.microsoft.com/office/drawing/2014/main" val="10003"/>
                  </a:ext>
                </a:extLst>
              </a:tr>
            </a:tbl>
          </a:graphicData>
        </a:graphic>
      </p:graphicFrame>
      <p:sp>
        <p:nvSpPr>
          <p:cNvPr id="3" name="Title 1"/>
          <p:cNvSpPr>
            <a:spLocks noGrp="1"/>
          </p:cNvSpPr>
          <p:nvPr>
            <p:ph type="title"/>
          </p:nvPr>
        </p:nvSpPr>
        <p:spPr>
          <a:xfrm>
            <a:off x="628650" y="681780"/>
            <a:ext cx="7886700" cy="1004516"/>
          </a:xfrm>
        </p:spPr>
        <p:txBody>
          <a:bodyPr>
            <a:normAutofit fontScale="90000"/>
          </a:bodyPr>
          <a:lstStyle/>
          <a:p>
            <a:pPr algn="ctr"/>
            <a:r>
              <a:rPr lang="en-US" dirty="0"/>
              <a:t>School Grades and Federal Percent of Points </a:t>
            </a:r>
            <a:r>
              <a:rPr lang="en-US" dirty="0">
                <a:solidFill>
                  <a:srgbClr val="FF0000"/>
                </a:solidFill>
              </a:rPr>
              <a:t>Tentative</a:t>
            </a:r>
            <a:r>
              <a:rPr lang="en-US" dirty="0"/>
              <a:t> Timeline</a:t>
            </a:r>
          </a:p>
        </p:txBody>
      </p:sp>
    </p:spTree>
    <p:extLst>
      <p:ext uri="{BB962C8B-B14F-4D97-AF65-F5344CB8AC3E}">
        <p14:creationId xmlns:p14="http://schemas.microsoft.com/office/powerpoint/2010/main" val="92464659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Additional Information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539724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4046"/>
            <a:ext cx="7886700" cy="793750"/>
          </a:xfrm>
        </p:spPr>
        <p:txBody>
          <a:bodyPr>
            <a:normAutofit/>
          </a:bodyPr>
          <a:lstStyle/>
          <a:p>
            <a:pPr algn="ctr"/>
            <a:r>
              <a:rPr lang="en-US" dirty="0"/>
              <a:t>Additional Definitions Information</a:t>
            </a:r>
          </a:p>
        </p:txBody>
      </p:sp>
      <p:sp>
        <p:nvSpPr>
          <p:cNvPr id="3" name="Content Placeholder 2"/>
          <p:cNvSpPr>
            <a:spLocks noGrp="1"/>
          </p:cNvSpPr>
          <p:nvPr>
            <p:ph idx="1"/>
          </p:nvPr>
        </p:nvSpPr>
        <p:spPr>
          <a:xfrm>
            <a:off x="628650" y="1757796"/>
            <a:ext cx="7886700" cy="4999264"/>
          </a:xfrm>
        </p:spPr>
        <p:txBody>
          <a:bodyPr>
            <a:normAutofit fontScale="92500" lnSpcReduction="20000"/>
          </a:bodyPr>
          <a:lstStyle/>
          <a:p>
            <a:r>
              <a:rPr lang="en-US" dirty="0"/>
              <a:t>SWD</a:t>
            </a:r>
          </a:p>
          <a:p>
            <a:pPr lvl="1"/>
            <a:r>
              <a:rPr lang="en-US" dirty="0"/>
              <a:t>Same across all platforms</a:t>
            </a:r>
          </a:p>
          <a:p>
            <a:pPr lvl="2"/>
            <a:r>
              <a:rPr lang="en-US" dirty="0"/>
              <a:t>Any student with a status other than L- gifted </a:t>
            </a:r>
            <a:endParaRPr lang="en-US" sz="2800" dirty="0"/>
          </a:p>
          <a:p>
            <a:pPr marL="1714500" lvl="3" indent="-342900">
              <a:buFont typeface="Arial" panose="020B0604020202020204" pitchFamily="34" charset="0"/>
              <a:buChar char="•"/>
            </a:pPr>
            <a:r>
              <a:rPr lang="en-US" dirty="0"/>
              <a:t>Students </a:t>
            </a:r>
            <a:r>
              <a:rPr lang="en-US" dirty="0" smtClean="0"/>
              <a:t>whose </a:t>
            </a:r>
            <a:r>
              <a:rPr lang="en-US" dirty="0"/>
              <a:t>only classification are a combination of L- gifted, U - Established Conditions, D- occupational therapy, and/or E - physical therapy are not included in the subgroup</a:t>
            </a:r>
            <a:endParaRPr lang="en-US" sz="2800" dirty="0"/>
          </a:p>
          <a:p>
            <a:r>
              <a:rPr lang="en-US" dirty="0"/>
              <a:t>ELL</a:t>
            </a:r>
          </a:p>
          <a:p>
            <a:pPr lvl="1"/>
            <a:r>
              <a:rPr lang="en-US" dirty="0" err="1"/>
              <a:t>EdStats</a:t>
            </a:r>
            <a:r>
              <a:rPr lang="en-US" dirty="0"/>
              <a:t> Assessment and Enrollment</a:t>
            </a:r>
          </a:p>
          <a:p>
            <a:pPr lvl="2"/>
            <a:r>
              <a:rPr lang="en-US" dirty="0"/>
              <a:t>LY only for ELL classification, but individual codes are available for enrollment and possibly others moving forward</a:t>
            </a:r>
          </a:p>
          <a:p>
            <a:pPr lvl="1"/>
            <a:r>
              <a:rPr lang="en-US" dirty="0"/>
              <a:t>Graduation Rate</a:t>
            </a:r>
          </a:p>
          <a:p>
            <a:pPr lvl="2"/>
            <a:r>
              <a:rPr lang="en-US" dirty="0"/>
              <a:t>Students who were LY when they entered 9</a:t>
            </a:r>
            <a:r>
              <a:rPr lang="en-US" baseline="30000" dirty="0"/>
              <a:t>th</a:t>
            </a:r>
            <a:r>
              <a:rPr lang="en-US" dirty="0"/>
              <a:t> grade or when they transferred in to the cohort</a:t>
            </a:r>
          </a:p>
          <a:p>
            <a:pPr lvl="1"/>
            <a:r>
              <a:rPr lang="en-US" dirty="0"/>
              <a:t>ESSA/District Report Cards</a:t>
            </a:r>
          </a:p>
          <a:p>
            <a:pPr lvl="2"/>
            <a:r>
              <a:rPr lang="en-US" dirty="0"/>
              <a:t>All LY, LF and students who have been LZ for two years or less (LA)</a:t>
            </a:r>
          </a:p>
          <a:p>
            <a:pPr lvl="1"/>
            <a:r>
              <a:rPr lang="en-US" dirty="0"/>
              <a:t>GAP report</a:t>
            </a:r>
            <a:endParaRPr lang="en-US" sz="3600" dirty="0"/>
          </a:p>
          <a:p>
            <a:pPr lvl="2"/>
            <a:r>
              <a:rPr lang="en-US" dirty="0"/>
              <a:t>LY and LF only</a:t>
            </a:r>
          </a:p>
          <a:p>
            <a:endParaRPr lang="en-US" dirty="0"/>
          </a:p>
        </p:txBody>
      </p:sp>
    </p:spTree>
    <p:extLst>
      <p:ext uri="{BB962C8B-B14F-4D97-AF65-F5344CB8AC3E}">
        <p14:creationId xmlns:p14="http://schemas.microsoft.com/office/powerpoint/2010/main" val="259615403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Additional Definitions Information</a:t>
            </a:r>
          </a:p>
        </p:txBody>
      </p:sp>
      <p:sp>
        <p:nvSpPr>
          <p:cNvPr id="3" name="Content Placeholder 2"/>
          <p:cNvSpPr>
            <a:spLocks noGrp="1"/>
          </p:cNvSpPr>
          <p:nvPr>
            <p:ph idx="1"/>
          </p:nvPr>
        </p:nvSpPr>
        <p:spPr/>
        <p:txBody>
          <a:bodyPr>
            <a:normAutofit lnSpcReduction="10000"/>
          </a:bodyPr>
          <a:lstStyle/>
          <a:p>
            <a:r>
              <a:rPr lang="en-US" dirty="0"/>
              <a:t>FRL</a:t>
            </a:r>
          </a:p>
          <a:p>
            <a:pPr lvl="1"/>
            <a:r>
              <a:rPr lang="en-US" dirty="0"/>
              <a:t>Same student-level criteria across all platforms </a:t>
            </a:r>
          </a:p>
          <a:p>
            <a:pPr lvl="2"/>
            <a:r>
              <a:rPr lang="en-US" dirty="0"/>
              <a:t>Students with a lunch status of C, R, 3, D, E, F, and 4</a:t>
            </a:r>
          </a:p>
          <a:p>
            <a:pPr lvl="1"/>
            <a:r>
              <a:rPr lang="en-US" dirty="0"/>
              <a:t>Lunch Status Report</a:t>
            </a:r>
          </a:p>
          <a:p>
            <a:pPr lvl="2"/>
            <a:r>
              <a:rPr lang="en-US" dirty="0"/>
              <a:t>school- and district-level lunch status reports apply CEP multiplier if applicable</a:t>
            </a:r>
          </a:p>
          <a:p>
            <a:pPr lvl="2"/>
            <a:r>
              <a:rPr lang="en-US" dirty="0">
                <a:solidFill>
                  <a:srgbClr val="FF0000"/>
                </a:solidFill>
                <a:hlinkClick r:id="rId2"/>
              </a:rPr>
              <a:t>http://www.fldoe.org/accountability/data-sys/edu-info-accountability-services/pk-12-public-school-data-pubs-reports/students.stml</a:t>
            </a:r>
            <a:endParaRPr lang="en-US" dirty="0">
              <a:solidFill>
                <a:srgbClr val="FF0000"/>
              </a:solidFill>
            </a:endParaRPr>
          </a:p>
          <a:p>
            <a:pPr lvl="2"/>
            <a:r>
              <a:rPr lang="en-US" dirty="0"/>
              <a:t>School-level information provided on the School Grades, School Improvement Ratings, and ESSA Federal Index files excel files is directly from the Lunch Status Report</a:t>
            </a:r>
          </a:p>
          <a:p>
            <a:pPr lvl="1"/>
            <a:r>
              <a:rPr lang="en-US" dirty="0" err="1"/>
              <a:t>EdStats</a:t>
            </a:r>
            <a:endParaRPr lang="en-US" dirty="0"/>
          </a:p>
          <a:p>
            <a:pPr lvl="2"/>
            <a:r>
              <a:rPr lang="en-US" dirty="0"/>
              <a:t>is student-based and can’t apply the multiplier </a:t>
            </a:r>
          </a:p>
        </p:txBody>
      </p:sp>
    </p:spTree>
    <p:extLst>
      <p:ext uri="{BB962C8B-B14F-4D97-AF65-F5344CB8AC3E}">
        <p14:creationId xmlns:p14="http://schemas.microsoft.com/office/powerpoint/2010/main" val="286005467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Definitions Information</a:t>
            </a:r>
          </a:p>
        </p:txBody>
      </p:sp>
      <p:sp>
        <p:nvSpPr>
          <p:cNvPr id="3" name="Content Placeholder 2"/>
          <p:cNvSpPr>
            <a:spLocks noGrp="1"/>
          </p:cNvSpPr>
          <p:nvPr>
            <p:ph idx="1"/>
          </p:nvPr>
        </p:nvSpPr>
        <p:spPr/>
        <p:txBody>
          <a:bodyPr/>
          <a:lstStyle/>
          <a:p>
            <a:r>
              <a:rPr lang="en-US" dirty="0" err="1"/>
              <a:t>EdStats</a:t>
            </a:r>
            <a:r>
              <a:rPr lang="en-US" dirty="0"/>
              <a:t> Assessment Results</a:t>
            </a:r>
          </a:p>
          <a:p>
            <a:pPr lvl="1"/>
            <a:r>
              <a:rPr lang="en-US" dirty="0"/>
              <a:t>Includes all students that are tested</a:t>
            </a:r>
          </a:p>
          <a:p>
            <a:r>
              <a:rPr lang="en-US" dirty="0"/>
              <a:t>Accountability Results</a:t>
            </a:r>
          </a:p>
          <a:p>
            <a:pPr lvl="1"/>
            <a:r>
              <a:rPr lang="en-US" dirty="0"/>
              <a:t>Percent Tested - Includes Survey 3 students </a:t>
            </a:r>
          </a:p>
          <a:p>
            <a:pPr lvl="1"/>
            <a:r>
              <a:rPr lang="en-US" dirty="0"/>
              <a:t>Performance – Includes full-year-enrolled students</a:t>
            </a:r>
          </a:p>
        </p:txBody>
      </p:sp>
    </p:spTree>
    <p:extLst>
      <p:ext uri="{BB962C8B-B14F-4D97-AF65-F5344CB8AC3E}">
        <p14:creationId xmlns:p14="http://schemas.microsoft.com/office/powerpoint/2010/main" val="29191105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48146"/>
            <a:ext cx="7886700" cy="1356777"/>
          </a:xfrm>
        </p:spPr>
        <p:txBody>
          <a:bodyPr>
            <a:normAutofit fontScale="90000"/>
          </a:bodyPr>
          <a:lstStyle/>
          <a:p>
            <a:pPr algn="ctr"/>
            <a:r>
              <a:rPr lang="en-US" dirty="0"/>
              <a:t>Industry Certification – </a:t>
            </a:r>
            <a:br>
              <a:rPr lang="en-US" dirty="0"/>
            </a:br>
            <a:r>
              <a:rPr lang="en-US" altLang="en-US" dirty="0"/>
              <a:t>How to Deliver Industry Certification Tests in Accordance with the Law</a:t>
            </a:r>
            <a:endParaRPr lang="en-US" dirty="0"/>
          </a:p>
        </p:txBody>
      </p:sp>
      <p:sp>
        <p:nvSpPr>
          <p:cNvPr id="3" name="Content Placeholder 2"/>
          <p:cNvSpPr>
            <a:spLocks noGrp="1"/>
          </p:cNvSpPr>
          <p:nvPr>
            <p:ph idx="1"/>
          </p:nvPr>
        </p:nvSpPr>
        <p:spPr>
          <a:xfrm>
            <a:off x="628650" y="2294928"/>
            <a:ext cx="7886700" cy="4450255"/>
          </a:xfrm>
        </p:spPr>
        <p:txBody>
          <a:bodyPr>
            <a:normAutofit fontScale="85000" lnSpcReduction="20000"/>
          </a:bodyPr>
          <a:lstStyle/>
          <a:p>
            <a:r>
              <a:rPr lang="en-US" dirty="0"/>
              <a:t>Industry Certifications Rules apply to students using Industry Certifications for School Grades</a:t>
            </a:r>
          </a:p>
          <a:p>
            <a:pPr marL="0" indent="0">
              <a:buNone/>
            </a:pPr>
            <a:endParaRPr lang="en-US" dirty="0"/>
          </a:p>
          <a:p>
            <a:r>
              <a:rPr lang="en-US" dirty="0"/>
              <a:t>For questions, please contact: </a:t>
            </a:r>
          </a:p>
          <a:p>
            <a:pPr marL="0" indent="0">
              <a:buNone/>
            </a:pPr>
            <a:endParaRPr lang="en-US" dirty="0"/>
          </a:p>
          <a:p>
            <a:pPr marL="0" indent="0">
              <a:buNone/>
              <a:defRPr/>
            </a:pPr>
            <a:r>
              <a:rPr lang="en-US" b="1" dirty="0"/>
              <a:t>Kathryn Wheeler</a:t>
            </a:r>
          </a:p>
          <a:p>
            <a:pPr marL="0" indent="0">
              <a:buNone/>
              <a:defRPr/>
            </a:pPr>
            <a:r>
              <a:rPr lang="en-US" dirty="0"/>
              <a:t>CAPE Industry Certification Manager</a:t>
            </a:r>
          </a:p>
          <a:p>
            <a:pPr marL="0" indent="0">
              <a:buNone/>
              <a:defRPr/>
            </a:pPr>
            <a:r>
              <a:rPr lang="en-US" dirty="0"/>
              <a:t>Budget, Accountability and Assessment</a:t>
            </a:r>
          </a:p>
          <a:p>
            <a:pPr marL="0" indent="0">
              <a:buNone/>
              <a:defRPr/>
            </a:pPr>
            <a:r>
              <a:rPr lang="en-US" dirty="0"/>
              <a:t>Division of Career and Adult Education</a:t>
            </a:r>
          </a:p>
          <a:p>
            <a:pPr marL="0" indent="0">
              <a:buNone/>
              <a:defRPr/>
            </a:pPr>
            <a:r>
              <a:rPr lang="en-US" dirty="0"/>
              <a:t>850.245.9030 Office</a:t>
            </a:r>
          </a:p>
          <a:p>
            <a:pPr marL="0" indent="0">
              <a:buNone/>
              <a:defRPr/>
            </a:pPr>
            <a:r>
              <a:rPr lang="en-US" u="sng" dirty="0">
                <a:hlinkClick r:id="rId2"/>
              </a:rPr>
              <a:t>Industrycertification@fldoe.org</a:t>
            </a:r>
            <a:endParaRPr lang="en-US" dirty="0"/>
          </a:p>
          <a:p>
            <a:pPr marL="0" indent="0">
              <a:buNone/>
            </a:pPr>
            <a:endParaRPr lang="en-US" dirty="0"/>
          </a:p>
        </p:txBody>
      </p:sp>
    </p:spTree>
    <p:extLst>
      <p:ext uri="{BB962C8B-B14F-4D97-AF65-F5344CB8AC3E}">
        <p14:creationId xmlns:p14="http://schemas.microsoft.com/office/powerpoint/2010/main" val="192139453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60338" y="838200"/>
            <a:ext cx="8716962" cy="793750"/>
          </a:xfrm>
        </p:spPr>
        <p:txBody>
          <a:bodyPr>
            <a:normAutofit fontScale="90000"/>
          </a:bodyPr>
          <a:lstStyle/>
          <a:p>
            <a:r>
              <a:rPr altLang="en-US" sz="2800"/>
              <a:t>Requirements for Delivery of Industry Certification Exams and Reporting of Data</a:t>
            </a:r>
          </a:p>
        </p:txBody>
      </p:sp>
      <p:sp>
        <p:nvSpPr>
          <p:cNvPr id="17411" name="Content Placeholder 2"/>
          <p:cNvSpPr>
            <a:spLocks noGrp="1"/>
          </p:cNvSpPr>
          <p:nvPr>
            <p:ph idx="1"/>
          </p:nvPr>
        </p:nvSpPr>
        <p:spPr>
          <a:xfrm>
            <a:off x="160338" y="1731963"/>
            <a:ext cx="8983662" cy="4167187"/>
          </a:xfrm>
        </p:spPr>
        <p:txBody>
          <a:bodyPr>
            <a:normAutofit fontScale="92500"/>
          </a:bodyPr>
          <a:lstStyle/>
          <a:p>
            <a:pPr>
              <a:defRPr/>
            </a:pPr>
            <a:r>
              <a:rPr lang="en-US" dirty="0"/>
              <a:t>All industry certifications reported must comply with Rule 6A-6.0573, F.A.C., which includes:</a:t>
            </a:r>
          </a:p>
          <a:p>
            <a:pPr>
              <a:defRPr/>
            </a:pPr>
            <a:endParaRPr lang="en-US" sz="1600" dirty="0"/>
          </a:p>
          <a:p>
            <a:pPr lvl="1">
              <a:defRPr/>
            </a:pPr>
            <a:r>
              <a:rPr lang="en-US" altLang="en-US" dirty="0"/>
              <a:t>Teachers may not proctor certification exams for subjects they teach</a:t>
            </a:r>
          </a:p>
          <a:p>
            <a:pPr lvl="1">
              <a:defRPr/>
            </a:pPr>
            <a:r>
              <a:rPr lang="en-US" altLang="en-US" dirty="0"/>
              <a:t>Exam questions are delivered in a secure manner</a:t>
            </a:r>
          </a:p>
          <a:p>
            <a:pPr lvl="1">
              <a:defRPr/>
            </a:pPr>
            <a:r>
              <a:rPr lang="en-US" altLang="en-US" dirty="0"/>
              <a:t>The exam is scored by certifying agency or vendor, not a school district employee</a:t>
            </a:r>
          </a:p>
          <a:p>
            <a:pPr lvl="1">
              <a:defRPr/>
            </a:pPr>
            <a:r>
              <a:rPr lang="en-US" altLang="en-US" dirty="0"/>
              <a:t>A student </a:t>
            </a:r>
            <a:r>
              <a:rPr lang="en-US" altLang="en-US" b="1" u="sng" dirty="0"/>
              <a:t>cannot be given an exam more than 3 times </a:t>
            </a:r>
            <a:r>
              <a:rPr lang="en-US" altLang="en-US" dirty="0"/>
              <a:t>during the academic year, and there must be a </a:t>
            </a:r>
            <a:r>
              <a:rPr lang="en-US" altLang="en-US" b="1" u="sng" dirty="0"/>
              <a:t>minimum of 20 calendar days between test administrations</a:t>
            </a:r>
            <a:r>
              <a:rPr lang="en-US" altLang="en-US" dirty="0"/>
              <a:t> </a:t>
            </a:r>
          </a:p>
          <a:p>
            <a:pPr lvl="1">
              <a:defRPr/>
            </a:pPr>
            <a:endParaRPr lang="en-US" altLang="en-US" sz="1050" dirty="0"/>
          </a:p>
          <a:p>
            <a:pPr marL="457200" lvl="1" indent="0">
              <a:buFont typeface="Arial" panose="020B0604020202020204" pitchFamily="34" charset="0"/>
              <a:buNone/>
              <a:defRPr/>
            </a:pPr>
            <a:r>
              <a:rPr lang="en-US" dirty="0">
                <a:hlinkClick r:id="rId3"/>
              </a:rPr>
              <a:t>Rule 6A-6.0573</a:t>
            </a:r>
            <a:r>
              <a:rPr lang="en-US" dirty="0"/>
              <a:t> (13),(16), F.A.C.</a:t>
            </a:r>
          </a:p>
          <a:p>
            <a:pPr marL="457200" lvl="1" indent="0">
              <a:buFont typeface="Arial" panose="020B0604020202020204" pitchFamily="34" charset="0"/>
              <a:buNone/>
              <a:defRPr/>
            </a:pPr>
            <a:endParaRPr lang="en-US" altLang="en-US" dirty="0"/>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406522421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60338" y="838200"/>
            <a:ext cx="8716962" cy="793750"/>
          </a:xfrm>
        </p:spPr>
        <p:txBody>
          <a:bodyPr>
            <a:normAutofit fontScale="90000"/>
          </a:bodyPr>
          <a:lstStyle/>
          <a:p>
            <a:r>
              <a:rPr altLang="en-US" sz="2800"/>
              <a:t>Requirements for Delivery of Industry Certification Exams and Reporting of Data, Continued</a:t>
            </a:r>
          </a:p>
        </p:txBody>
      </p:sp>
      <p:sp>
        <p:nvSpPr>
          <p:cNvPr id="17411" name="Content Placeholder 2"/>
          <p:cNvSpPr>
            <a:spLocks noGrp="1"/>
          </p:cNvSpPr>
          <p:nvPr>
            <p:ph idx="1"/>
          </p:nvPr>
        </p:nvSpPr>
        <p:spPr>
          <a:xfrm>
            <a:off x="160338" y="1731963"/>
            <a:ext cx="8983662" cy="4167187"/>
          </a:xfrm>
        </p:spPr>
        <p:txBody>
          <a:bodyPr>
            <a:normAutofit lnSpcReduction="10000"/>
          </a:bodyPr>
          <a:lstStyle/>
          <a:p>
            <a:pPr>
              <a:defRPr/>
            </a:pPr>
            <a:r>
              <a:rPr lang="en-US" dirty="0"/>
              <a:t>All industry certifications reported must comply with Rule 6A-6.0573, F.A.C., which includes:</a:t>
            </a:r>
          </a:p>
          <a:p>
            <a:pPr>
              <a:defRPr/>
            </a:pPr>
            <a:endParaRPr lang="en-US" sz="2000" dirty="0"/>
          </a:p>
          <a:p>
            <a:pPr lvl="1">
              <a:defRPr/>
            </a:pPr>
            <a:r>
              <a:rPr lang="en-US" altLang="en-US" dirty="0"/>
              <a:t>School districts shall create and maintain local test administration procedures for the administration of all industry certification exams</a:t>
            </a:r>
          </a:p>
          <a:p>
            <a:pPr lvl="1">
              <a:defRPr/>
            </a:pPr>
            <a:r>
              <a:rPr lang="en-US" altLang="en-US" dirty="0"/>
              <a:t>Teachers, proctors, and monitors for industry certification exams must sign </a:t>
            </a:r>
            <a:r>
              <a:rPr lang="en-US" altLang="en-US" dirty="0">
                <a:hlinkClick r:id="rId3"/>
              </a:rPr>
              <a:t>Form FCAPEA-04, Florida CAPE Act Industry Certification Test Administration and Security Agreement</a:t>
            </a:r>
            <a:endParaRPr lang="en-US" altLang="en-US" dirty="0"/>
          </a:p>
          <a:p>
            <a:pPr lvl="1">
              <a:defRPr/>
            </a:pPr>
            <a:endParaRPr lang="en-US" altLang="en-US" sz="1050" dirty="0"/>
          </a:p>
          <a:p>
            <a:pPr lvl="1">
              <a:defRPr/>
            </a:pPr>
            <a:endParaRPr lang="en-US" altLang="en-US" sz="1050" dirty="0"/>
          </a:p>
          <a:p>
            <a:pPr lvl="1">
              <a:defRPr/>
            </a:pPr>
            <a:endParaRPr lang="en-US" altLang="en-US" sz="1050" dirty="0"/>
          </a:p>
          <a:p>
            <a:pPr marL="231775" lvl="1" indent="-231775">
              <a:buClr>
                <a:srgbClr val="262A63"/>
              </a:buClr>
              <a:defRPr/>
            </a:pPr>
            <a:r>
              <a:rPr lang="en-US" dirty="0">
                <a:hlinkClick r:id="rId4"/>
              </a:rPr>
              <a:t>Rule 6A-6.0573</a:t>
            </a:r>
            <a:r>
              <a:rPr lang="en-US" dirty="0"/>
              <a:t>, (16),(17), F.A.C.</a:t>
            </a:r>
          </a:p>
          <a:p>
            <a:pPr marL="457200" lvl="1" indent="0">
              <a:buFont typeface="Arial" panose="020B0604020202020204" pitchFamily="34" charset="0"/>
              <a:buNone/>
              <a:defRPr/>
            </a:pPr>
            <a:endParaRPr lang="en-US" altLang="en-US" dirty="0"/>
          </a:p>
          <a:p>
            <a:pPr marL="0" indent="0">
              <a:buFont typeface="Arial" panose="020B0604020202020204" pitchFamily="34" charset="0"/>
              <a:buNone/>
              <a:defRPr/>
            </a:pPr>
            <a:endParaRPr lang="en-US" altLang="en-US" dirty="0"/>
          </a:p>
        </p:txBody>
      </p:sp>
    </p:spTree>
    <p:extLst>
      <p:ext uri="{BB962C8B-B14F-4D97-AF65-F5344CB8AC3E}">
        <p14:creationId xmlns:p14="http://schemas.microsoft.com/office/powerpoint/2010/main" val="44475252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28650" y="1036638"/>
            <a:ext cx="7886700" cy="792162"/>
          </a:xfrm>
        </p:spPr>
        <p:txBody>
          <a:bodyPr>
            <a:normAutofit fontScale="90000"/>
          </a:bodyPr>
          <a:lstStyle/>
          <a:p>
            <a:pPr algn="ctr"/>
            <a:r>
              <a:rPr altLang="en-US"/>
              <a:t>Industry Certification Test Administration and Security Agreement (Form FCAPEA-04)</a:t>
            </a:r>
          </a:p>
        </p:txBody>
      </p:sp>
      <p:sp>
        <p:nvSpPr>
          <p:cNvPr id="3" name="Content Placeholder 2"/>
          <p:cNvSpPr>
            <a:spLocks noGrp="1"/>
          </p:cNvSpPr>
          <p:nvPr>
            <p:ph idx="1"/>
          </p:nvPr>
        </p:nvSpPr>
        <p:spPr>
          <a:xfrm>
            <a:off x="628650" y="2100263"/>
            <a:ext cx="7886700" cy="4160837"/>
          </a:xfrm>
        </p:spPr>
        <p:txBody>
          <a:bodyPr>
            <a:normAutofit lnSpcReduction="10000"/>
          </a:bodyPr>
          <a:lstStyle/>
          <a:p>
            <a:pPr>
              <a:defRPr/>
            </a:pPr>
            <a:r>
              <a:rPr lang="en-US" altLang="en-US" dirty="0"/>
              <a:t>Teachers, proctors, and monitors for industry certification exams attest the following:</a:t>
            </a:r>
          </a:p>
          <a:p>
            <a:pPr>
              <a:defRPr/>
            </a:pPr>
            <a:endParaRPr lang="en-US" altLang="en-US" sz="2000" dirty="0"/>
          </a:p>
          <a:p>
            <a:pPr lvl="1">
              <a:defRPr/>
            </a:pPr>
            <a:r>
              <a:rPr lang="en-US" altLang="en-US" dirty="0"/>
              <a:t>They have reviewed all test administration and security procedures outlined in the Rule</a:t>
            </a:r>
          </a:p>
          <a:p>
            <a:pPr lvl="1">
              <a:defRPr/>
            </a:pPr>
            <a:endParaRPr lang="en-US" altLang="en-US" sz="1800" dirty="0"/>
          </a:p>
          <a:p>
            <a:pPr lvl="1">
              <a:defRPr/>
            </a:pPr>
            <a:r>
              <a:rPr lang="en-US" dirty="0"/>
              <a:t>They will not reveal or disclose any information about the test items or engage in any acts that would violate the security of industry certification exams or cause student achievement to be inaccurately represented</a:t>
            </a:r>
          </a:p>
          <a:p>
            <a:pPr marL="457200" lvl="1" indent="0">
              <a:buFont typeface="Arial" panose="020B0604020202020204" pitchFamily="34" charset="0"/>
              <a:buNone/>
              <a:defRPr/>
            </a:pPr>
            <a:endParaRPr lang="en-US" sz="1400" dirty="0"/>
          </a:p>
          <a:p>
            <a:pPr marL="280988" lvl="1" indent="-280988">
              <a:buClr>
                <a:srgbClr val="262A63"/>
              </a:buClr>
              <a:defRPr/>
            </a:pPr>
            <a:r>
              <a:rPr lang="en-US" dirty="0">
                <a:hlinkClick r:id="rId3"/>
              </a:rPr>
              <a:t>Rule 6A-6.0573</a:t>
            </a:r>
            <a:r>
              <a:rPr lang="en-US" dirty="0"/>
              <a:t>, (16),(17), F.A.C.</a:t>
            </a:r>
          </a:p>
          <a:p>
            <a:pPr marL="457200" lvl="1" indent="0">
              <a:buFont typeface="Arial" panose="020B0604020202020204" pitchFamily="34" charset="0"/>
              <a:buNone/>
              <a:defRPr/>
            </a:pPr>
            <a:endParaRPr lang="en-US" dirty="0"/>
          </a:p>
        </p:txBody>
      </p:sp>
    </p:spTree>
    <p:extLst>
      <p:ext uri="{BB962C8B-B14F-4D97-AF65-F5344CB8AC3E}">
        <p14:creationId xmlns:p14="http://schemas.microsoft.com/office/powerpoint/2010/main" val="94517633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20713" y="992188"/>
            <a:ext cx="8342312" cy="793750"/>
          </a:xfrm>
        </p:spPr>
        <p:txBody>
          <a:bodyPr>
            <a:normAutofit fontScale="90000"/>
          </a:bodyPr>
          <a:lstStyle/>
          <a:p>
            <a:r>
              <a:rPr altLang="en-US"/>
              <a:t>Statutes pertaining to Industry Certification</a:t>
            </a:r>
          </a:p>
        </p:txBody>
      </p:sp>
      <p:sp>
        <p:nvSpPr>
          <p:cNvPr id="17411" name="Content Placeholder 2"/>
          <p:cNvSpPr>
            <a:spLocks noGrp="1"/>
          </p:cNvSpPr>
          <p:nvPr>
            <p:ph idx="1"/>
          </p:nvPr>
        </p:nvSpPr>
        <p:spPr>
          <a:xfrm>
            <a:off x="490538" y="2020888"/>
            <a:ext cx="8342312" cy="4167187"/>
          </a:xfrm>
        </p:spPr>
        <p:txBody>
          <a:bodyPr>
            <a:normAutofit lnSpcReduction="10000"/>
          </a:bodyPr>
          <a:lstStyle/>
          <a:p>
            <a:pPr>
              <a:defRPr/>
            </a:pPr>
            <a:r>
              <a:rPr lang="en-US" sz="2000" dirty="0"/>
              <a:t>1003.4203 - Digital materials, CAPE Digital Tool certificates, and technical assistance</a:t>
            </a:r>
          </a:p>
          <a:p>
            <a:pPr>
              <a:defRPr/>
            </a:pPr>
            <a:r>
              <a:rPr lang="en-US" sz="2000" dirty="0"/>
              <a:t>1003.491 – Florida Career and Professional Education Act</a:t>
            </a:r>
          </a:p>
          <a:p>
            <a:pPr>
              <a:defRPr/>
            </a:pPr>
            <a:r>
              <a:rPr lang="en-US" sz="2000" dirty="0"/>
              <a:t>1003.492 – Industry-certified career education programs</a:t>
            </a:r>
          </a:p>
          <a:p>
            <a:pPr>
              <a:defRPr/>
            </a:pPr>
            <a:r>
              <a:rPr lang="en-US" sz="2000" dirty="0"/>
              <a:t>1003.493 – Career and professional academies and career-themed courses</a:t>
            </a:r>
          </a:p>
          <a:p>
            <a:pPr>
              <a:defRPr/>
            </a:pPr>
            <a:r>
              <a:rPr lang="en-US" sz="2000" dirty="0"/>
              <a:t>1003.4935 - Middle grades career and professional academy courses and career-themed courses</a:t>
            </a:r>
          </a:p>
          <a:p>
            <a:pPr>
              <a:defRPr/>
            </a:pPr>
            <a:r>
              <a:rPr lang="en-US" sz="2000" dirty="0"/>
              <a:t>1008.44 – CAPE Industry Certification Funding List and CAPE Postsecondary Industry Certification Funding List</a:t>
            </a:r>
          </a:p>
          <a:p>
            <a:pPr>
              <a:defRPr/>
            </a:pPr>
            <a:r>
              <a:rPr lang="en-US" sz="2000" dirty="0"/>
              <a:t>1011.62(1)(o) – Calculation of additional full-time equivalent membership</a:t>
            </a:r>
          </a:p>
          <a:p>
            <a:pPr marL="0" indent="0">
              <a:buFont typeface="Arial" panose="020B0604020202020204" pitchFamily="34" charset="0"/>
              <a:buNone/>
              <a:defRPr/>
            </a:pPr>
            <a:endParaRPr lang="en-US" sz="2000" dirty="0"/>
          </a:p>
          <a:p>
            <a:pPr marL="0" indent="0">
              <a:buFont typeface="Arial" panose="020B0604020202020204" pitchFamily="34" charset="0"/>
              <a:buNone/>
              <a:defRPr/>
            </a:pPr>
            <a:r>
              <a:rPr lang="en-US" sz="2000" dirty="0"/>
              <a:t>The Florida Statutes can be accessed via: </a:t>
            </a:r>
            <a:r>
              <a:rPr lang="en-US" sz="2000" dirty="0">
                <a:hlinkClick r:id="rId3" tooltip="http://leg.state.fl.us"/>
              </a:rPr>
              <a:t>http://leg.state.fl.us</a:t>
            </a:r>
            <a:endParaRPr lang="en-US" sz="2000" dirty="0"/>
          </a:p>
        </p:txBody>
      </p:sp>
    </p:spTree>
    <p:extLst>
      <p:ext uri="{BB962C8B-B14F-4D97-AF65-F5344CB8AC3E}">
        <p14:creationId xmlns:p14="http://schemas.microsoft.com/office/powerpoint/2010/main" val="387384639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altLang="en-US"/>
              <a:t>Resources </a:t>
            </a:r>
          </a:p>
        </p:txBody>
      </p:sp>
      <p:sp>
        <p:nvSpPr>
          <p:cNvPr id="3" name="Content Placeholder 2"/>
          <p:cNvSpPr>
            <a:spLocks noGrp="1"/>
          </p:cNvSpPr>
          <p:nvPr>
            <p:ph idx="1"/>
          </p:nvPr>
        </p:nvSpPr>
        <p:spPr>
          <a:xfrm>
            <a:off x="546100" y="1831975"/>
            <a:ext cx="7886700" cy="4354513"/>
          </a:xfrm>
        </p:spPr>
        <p:txBody>
          <a:bodyPr>
            <a:normAutofit lnSpcReduction="10000"/>
          </a:bodyPr>
          <a:lstStyle/>
          <a:p>
            <a:pPr>
              <a:defRPr/>
            </a:pPr>
            <a:r>
              <a:rPr lang="en-US" altLang="en-US" dirty="0"/>
              <a:t>CAPE Industry Certification Funding List</a:t>
            </a:r>
            <a:endParaRPr lang="en-US" altLang="en-US" dirty="0">
              <a:hlinkClick r:id="" action="ppaction://noaction"/>
            </a:endParaRPr>
          </a:p>
          <a:p>
            <a:pPr marL="0" indent="0">
              <a:buFont typeface="Arial" panose="020B0604020202020204" pitchFamily="34" charset="0"/>
              <a:buNone/>
              <a:defRPr/>
            </a:pPr>
            <a:r>
              <a:rPr lang="en-US" altLang="en-US" dirty="0">
                <a:hlinkClick r:id="" action="ppaction://noaction"/>
              </a:rPr>
              <a:t>http</a:t>
            </a:r>
            <a:r>
              <a:rPr lang="en-US" altLang="en-US" dirty="0">
                <a:hlinkClick r:id="rId3"/>
              </a:rPr>
              <a:t>://fldoe.org/academics/career-adult-edu/cape-secondary/cape-industry-cert-funding-list-current.stml</a:t>
            </a:r>
            <a:r>
              <a:rPr lang="en-US" altLang="en-US" dirty="0"/>
              <a:t> </a:t>
            </a:r>
          </a:p>
          <a:p>
            <a:pPr>
              <a:defRPr/>
            </a:pPr>
            <a:r>
              <a:rPr lang="en-US" dirty="0"/>
              <a:t>CAPE Technical Assistance Paper</a:t>
            </a:r>
            <a:endParaRPr lang="en-US" dirty="0">
              <a:hlinkClick r:id="rId4"/>
            </a:endParaRPr>
          </a:p>
          <a:p>
            <a:pPr marL="0" indent="0">
              <a:buFont typeface="Arial" panose="020B0604020202020204" pitchFamily="34" charset="0"/>
              <a:buNone/>
              <a:defRPr/>
            </a:pPr>
            <a:r>
              <a:rPr lang="en-US" dirty="0">
                <a:hlinkClick r:id="rId4"/>
              </a:rPr>
              <a:t>http://fldoe.org/academics/career-adult-edu/cape-secondary/resources.stml</a:t>
            </a:r>
            <a:endParaRPr lang="en-US" dirty="0"/>
          </a:p>
          <a:p>
            <a:pPr>
              <a:defRPr/>
            </a:pPr>
            <a:r>
              <a:rPr lang="en-US" dirty="0"/>
              <a:t>Resources CAPE Secondary</a:t>
            </a:r>
          </a:p>
          <a:p>
            <a:pPr marL="0" indent="0">
              <a:buFont typeface="Arial" panose="020B0604020202020204" pitchFamily="34" charset="0"/>
              <a:buNone/>
              <a:defRPr/>
            </a:pPr>
            <a:r>
              <a:rPr lang="en-US" dirty="0">
                <a:hlinkClick r:id="rId4"/>
              </a:rPr>
              <a:t>http://fldoe.org/academics/career-adult-edu/cape-secondary/resources.stml</a:t>
            </a:r>
            <a:r>
              <a:rPr lang="en-US" dirty="0"/>
              <a:t>   </a:t>
            </a:r>
          </a:p>
        </p:txBody>
      </p:sp>
    </p:spTree>
    <p:extLst>
      <p:ext uri="{BB962C8B-B14F-4D97-AF65-F5344CB8AC3E}">
        <p14:creationId xmlns:p14="http://schemas.microsoft.com/office/powerpoint/2010/main" val="39408232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t>Helpful Single Sign On (SSO) Information</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35792574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Office Roles</a:t>
            </a:r>
          </a:p>
        </p:txBody>
      </p:sp>
      <p:sp>
        <p:nvSpPr>
          <p:cNvPr id="3" name="Content Placeholder 2"/>
          <p:cNvSpPr>
            <a:spLocks noGrp="1"/>
          </p:cNvSpPr>
          <p:nvPr>
            <p:ph idx="1"/>
          </p:nvPr>
        </p:nvSpPr>
        <p:spPr/>
        <p:txBody>
          <a:bodyPr>
            <a:normAutofit lnSpcReduction="10000"/>
          </a:bodyPr>
          <a:lstStyle/>
          <a:p>
            <a:r>
              <a:rPr lang="en-US" dirty="0"/>
              <a:t>Accountability Reporting responsibilities:</a:t>
            </a:r>
          </a:p>
          <a:p>
            <a:pPr lvl="1" indent="-342900">
              <a:buFont typeface="+mj-lt"/>
              <a:buAutoNum type="arabicPeriod"/>
            </a:pPr>
            <a:r>
              <a:rPr lang="en-US" dirty="0"/>
              <a:t>Resetting all editing complete status</a:t>
            </a:r>
          </a:p>
          <a:p>
            <a:pPr lvl="1" indent="-342900">
              <a:buFont typeface="+mj-lt"/>
              <a:buAutoNum type="arabicPeriod"/>
            </a:pPr>
            <a:r>
              <a:rPr lang="en-US" dirty="0"/>
              <a:t>Any questions regarding the data on the application</a:t>
            </a:r>
          </a:p>
          <a:p>
            <a:pPr lvl="1" indent="-342900">
              <a:buFont typeface="+mj-lt"/>
              <a:buAutoNum type="arabicPeriod"/>
            </a:pPr>
            <a:r>
              <a:rPr lang="en-US" dirty="0"/>
              <a:t>Bugs/errors/issues inside a specific application </a:t>
            </a:r>
          </a:p>
          <a:p>
            <a:r>
              <a:rPr lang="en-US" dirty="0"/>
              <a:t>District LEA administrator responsibilities:</a:t>
            </a:r>
          </a:p>
          <a:p>
            <a:pPr lvl="1" indent="-342900">
              <a:buFont typeface="+mj-lt"/>
              <a:buAutoNum type="arabicPeriod"/>
            </a:pPr>
            <a:r>
              <a:rPr lang="en-US" dirty="0"/>
              <a:t>SSO account creation</a:t>
            </a:r>
          </a:p>
          <a:p>
            <a:pPr lvl="1" indent="-342900">
              <a:buFont typeface="+mj-lt"/>
              <a:buAutoNum type="arabicPeriod"/>
            </a:pPr>
            <a:r>
              <a:rPr lang="en-US" dirty="0"/>
              <a:t>Specific application access administration </a:t>
            </a:r>
          </a:p>
          <a:p>
            <a:r>
              <a:rPr lang="en-US" dirty="0"/>
              <a:t>District SSO accounts responsibilities:</a:t>
            </a:r>
          </a:p>
          <a:p>
            <a:pPr lvl="1" indent="-342900">
              <a:buFont typeface="+mj-lt"/>
              <a:buAutoNum type="arabicPeriod"/>
            </a:pPr>
            <a:r>
              <a:rPr lang="en-US" dirty="0"/>
              <a:t>School edit permission</a:t>
            </a:r>
          </a:p>
          <a:p>
            <a:pPr lvl="1" indent="-342900">
              <a:buFont typeface="+mj-lt"/>
              <a:buAutoNum type="arabicPeriod"/>
            </a:pPr>
            <a:r>
              <a:rPr lang="en-US" dirty="0"/>
              <a:t>Finalizing each application by setting all editing complete </a:t>
            </a:r>
          </a:p>
          <a:p>
            <a:endParaRPr lang="en-US" dirty="0"/>
          </a:p>
        </p:txBody>
      </p:sp>
    </p:spTree>
    <p:extLst>
      <p:ext uri="{BB962C8B-B14F-4D97-AF65-F5344CB8AC3E}">
        <p14:creationId xmlns:p14="http://schemas.microsoft.com/office/powerpoint/2010/main" val="254704776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Office Roles</a:t>
            </a:r>
          </a:p>
        </p:txBody>
      </p:sp>
      <p:sp>
        <p:nvSpPr>
          <p:cNvPr id="3" name="Content Placeholder 2"/>
          <p:cNvSpPr>
            <a:spLocks noGrp="1"/>
          </p:cNvSpPr>
          <p:nvPr>
            <p:ph idx="1"/>
          </p:nvPr>
        </p:nvSpPr>
        <p:spPr/>
        <p:txBody>
          <a:bodyPr/>
          <a:lstStyle/>
          <a:p>
            <a:r>
              <a:rPr lang="en-US" dirty="0"/>
              <a:t>SSO office responsibilities:</a:t>
            </a:r>
          </a:p>
          <a:p>
            <a:pPr lvl="1" indent="-342900">
              <a:buFont typeface="+mj-lt"/>
              <a:buAutoNum type="arabicPeriod"/>
            </a:pPr>
            <a:r>
              <a:rPr lang="en-US" dirty="0"/>
              <a:t>Application access bugs/problems</a:t>
            </a:r>
          </a:p>
          <a:p>
            <a:pPr lvl="1" indent="-342900">
              <a:buFont typeface="+mj-lt"/>
              <a:buAutoNum type="arabicPeriod"/>
            </a:pPr>
            <a:r>
              <a:rPr lang="en-US" dirty="0"/>
              <a:t>Help desk for SSO </a:t>
            </a:r>
          </a:p>
          <a:p>
            <a:pPr marL="342900" lvl="1" indent="0">
              <a:buNone/>
            </a:pPr>
            <a:endParaRPr lang="en-US" dirty="0"/>
          </a:p>
        </p:txBody>
      </p:sp>
    </p:spTree>
    <p:extLst>
      <p:ext uri="{BB962C8B-B14F-4D97-AF65-F5344CB8AC3E}">
        <p14:creationId xmlns:p14="http://schemas.microsoft.com/office/powerpoint/2010/main" val="215679965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952500"/>
            <a:ext cx="9144000" cy="4953000"/>
          </a:xfrm>
          <a:prstGeom prst="rect">
            <a:avLst/>
          </a:prstGeom>
        </p:spPr>
      </p:pic>
      <p:sp>
        <p:nvSpPr>
          <p:cNvPr id="5" name="Right Arrow 4"/>
          <p:cNvSpPr/>
          <p:nvPr/>
        </p:nvSpPr>
        <p:spPr>
          <a:xfrm>
            <a:off x="5548184" y="1543050"/>
            <a:ext cx="733806" cy="3634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Right Arrow 5"/>
          <p:cNvSpPr/>
          <p:nvPr/>
        </p:nvSpPr>
        <p:spPr>
          <a:xfrm rot="16200000">
            <a:off x="6229412" y="2044732"/>
            <a:ext cx="733806" cy="3634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0800000">
            <a:off x="6860317" y="1543050"/>
            <a:ext cx="733806" cy="3634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46176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921608"/>
            <a:ext cx="9144000" cy="4953000"/>
          </a:xfrm>
          <a:prstGeom prst="rect">
            <a:avLst/>
          </a:prstGeom>
        </p:spPr>
      </p:pic>
      <p:sp>
        <p:nvSpPr>
          <p:cNvPr id="5" name="Right Arrow 4"/>
          <p:cNvSpPr/>
          <p:nvPr/>
        </p:nvSpPr>
        <p:spPr>
          <a:xfrm rot="10800000">
            <a:off x="4405183" y="2985207"/>
            <a:ext cx="733806" cy="3634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70370" y="2930749"/>
            <a:ext cx="2358782" cy="507831"/>
          </a:xfrm>
          <a:prstGeom prst="rect">
            <a:avLst/>
          </a:prstGeom>
          <a:noFill/>
        </p:spPr>
        <p:txBody>
          <a:bodyPr wrap="square" rtlCol="0">
            <a:spAutoFit/>
          </a:bodyPr>
          <a:lstStyle/>
          <a:p>
            <a:r>
              <a:rPr lang="en-US" sz="2700" dirty="0"/>
              <a:t>LEA Admin Info</a:t>
            </a:r>
          </a:p>
        </p:txBody>
      </p:sp>
      <p:sp>
        <p:nvSpPr>
          <p:cNvPr id="7" name="Right Arrow 6"/>
          <p:cNvSpPr/>
          <p:nvPr/>
        </p:nvSpPr>
        <p:spPr>
          <a:xfrm rot="10800000">
            <a:off x="3144794" y="3761088"/>
            <a:ext cx="733806" cy="3634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986415" y="3732148"/>
            <a:ext cx="3244799" cy="507831"/>
          </a:xfrm>
          <a:prstGeom prst="rect">
            <a:avLst/>
          </a:prstGeom>
          <a:noFill/>
        </p:spPr>
        <p:txBody>
          <a:bodyPr wrap="none" rtlCol="0">
            <a:spAutoFit/>
          </a:bodyPr>
          <a:lstStyle/>
          <a:p>
            <a:r>
              <a:rPr lang="en-US" sz="2700" dirty="0"/>
              <a:t>SSO Support Mainline</a:t>
            </a:r>
          </a:p>
        </p:txBody>
      </p:sp>
    </p:spTree>
    <p:extLst>
      <p:ext uri="{BB962C8B-B14F-4D97-AF65-F5344CB8AC3E}">
        <p14:creationId xmlns:p14="http://schemas.microsoft.com/office/powerpoint/2010/main" val="416672490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46155"/>
            <a:ext cx="7886700" cy="793750"/>
          </a:xfrm>
        </p:spPr>
        <p:txBody>
          <a:bodyPr>
            <a:normAutofit fontScale="90000"/>
          </a:bodyPr>
          <a:lstStyle/>
          <a:p>
            <a:pPr algn="ctr"/>
            <a:r>
              <a:rPr lang="en-US" dirty="0"/>
              <a:t>SSO Roles for Accountability Applications</a:t>
            </a:r>
          </a:p>
        </p:txBody>
      </p:sp>
      <p:sp>
        <p:nvSpPr>
          <p:cNvPr id="3" name="Content Placeholder 2"/>
          <p:cNvSpPr>
            <a:spLocks noGrp="1"/>
          </p:cNvSpPr>
          <p:nvPr>
            <p:ph idx="1"/>
          </p:nvPr>
        </p:nvSpPr>
        <p:spPr>
          <a:xfrm>
            <a:off x="628650" y="1864426"/>
            <a:ext cx="7886700" cy="4396675"/>
          </a:xfrm>
        </p:spPr>
        <p:txBody>
          <a:bodyPr>
            <a:normAutofit lnSpcReduction="10000"/>
          </a:bodyPr>
          <a:lstStyle/>
          <a:p>
            <a:r>
              <a:rPr lang="en-US" dirty="0"/>
              <a:t>All roles must be set separately for each application</a:t>
            </a:r>
          </a:p>
          <a:p>
            <a:r>
              <a:rPr lang="en-US" dirty="0"/>
              <a:t>Roles</a:t>
            </a:r>
          </a:p>
          <a:p>
            <a:pPr lvl="1"/>
            <a:r>
              <a:rPr lang="en-US" dirty="0"/>
              <a:t>User</a:t>
            </a:r>
          </a:p>
          <a:p>
            <a:pPr lvl="2"/>
            <a:r>
              <a:rPr lang="en-US" dirty="0">
                <a:solidFill>
                  <a:srgbClr val="FF0000"/>
                </a:solidFill>
              </a:rPr>
              <a:t>This is the base role</a:t>
            </a:r>
          </a:p>
          <a:p>
            <a:pPr lvl="2"/>
            <a:r>
              <a:rPr lang="en-US" dirty="0">
                <a:solidFill>
                  <a:srgbClr val="FF0000"/>
                </a:solidFill>
              </a:rPr>
              <a:t>All district and school level personnel working in the application</a:t>
            </a:r>
          </a:p>
          <a:p>
            <a:pPr lvl="1"/>
            <a:r>
              <a:rPr lang="en-US" dirty="0"/>
              <a:t>District Administrator</a:t>
            </a:r>
          </a:p>
          <a:p>
            <a:pPr lvl="2"/>
            <a:r>
              <a:rPr lang="en-US" dirty="0"/>
              <a:t>Primary accountability coordinator or designee</a:t>
            </a:r>
          </a:p>
          <a:p>
            <a:pPr lvl="1"/>
            <a:r>
              <a:rPr lang="en-US" dirty="0"/>
              <a:t>District</a:t>
            </a:r>
          </a:p>
          <a:p>
            <a:pPr lvl="2"/>
            <a:r>
              <a:rPr lang="en-US" dirty="0"/>
              <a:t>District personnel working in the application</a:t>
            </a:r>
          </a:p>
          <a:p>
            <a:pPr lvl="1"/>
            <a:r>
              <a:rPr lang="en-US" dirty="0"/>
              <a:t>School</a:t>
            </a:r>
          </a:p>
          <a:p>
            <a:pPr lvl="2"/>
            <a:r>
              <a:rPr lang="en-US" dirty="0"/>
              <a:t>School personnel working in the application</a:t>
            </a:r>
          </a:p>
          <a:p>
            <a:pPr lvl="1"/>
            <a:endParaRPr lang="en-US" dirty="0"/>
          </a:p>
        </p:txBody>
      </p:sp>
    </p:spTree>
    <p:extLst>
      <p:ext uri="{BB962C8B-B14F-4D97-AF65-F5344CB8AC3E}">
        <p14:creationId xmlns:p14="http://schemas.microsoft.com/office/powerpoint/2010/main" val="134621218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Access Upload File</a:t>
            </a:r>
          </a:p>
        </p:txBody>
      </p:sp>
      <p:sp>
        <p:nvSpPr>
          <p:cNvPr id="3" name="Content Placeholder 2"/>
          <p:cNvSpPr>
            <a:spLocks noGrp="1"/>
          </p:cNvSpPr>
          <p:nvPr>
            <p:ph idx="1"/>
          </p:nvPr>
        </p:nvSpPr>
        <p:spPr/>
        <p:txBody>
          <a:bodyPr/>
          <a:lstStyle/>
          <a:p>
            <a:r>
              <a:rPr lang="en-US" dirty="0"/>
              <a:t>LEA Admin is able to automate application access</a:t>
            </a:r>
          </a:p>
          <a:p>
            <a:r>
              <a:rPr lang="en-US" dirty="0"/>
              <a:t>They can contact the SSO helpdesk for assistance </a:t>
            </a:r>
          </a:p>
        </p:txBody>
      </p:sp>
    </p:spTree>
    <p:extLst>
      <p:ext uri="{BB962C8B-B14F-4D97-AF65-F5344CB8AC3E}">
        <p14:creationId xmlns:p14="http://schemas.microsoft.com/office/powerpoint/2010/main" val="6916035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Application Review</a:t>
            </a:r>
          </a:p>
        </p:txBody>
      </p:sp>
      <p:sp>
        <p:nvSpPr>
          <p:cNvPr id="5" name="Text Placeholder 4"/>
          <p:cNvSpPr>
            <a:spLocks noGrp="1"/>
          </p:cNvSpPr>
          <p:nvPr>
            <p:ph type="body" idx="1"/>
          </p:nvPr>
        </p:nvSpPr>
        <p:spPr/>
        <p:txBody>
          <a:bodyPr/>
          <a:lstStyle/>
          <a:p>
            <a:pPr marL="342900" indent="-342900">
              <a:buFont typeface="Arial" panose="020B0604020202020204" pitchFamily="34" charset="0"/>
              <a:buChar char="•"/>
            </a:pPr>
            <a:r>
              <a:rPr lang="en-US" dirty="0"/>
              <a:t>Student Data Updates</a:t>
            </a:r>
          </a:p>
          <a:p>
            <a:pPr marL="342900" indent="-342900">
              <a:buFont typeface="Arial" panose="020B0604020202020204" pitchFamily="34" charset="0"/>
              <a:buChar char="•"/>
            </a:pPr>
            <a:r>
              <a:rPr lang="en-US" dirty="0"/>
              <a:t>Assessment Matching</a:t>
            </a:r>
          </a:p>
          <a:p>
            <a:pPr marL="342900" indent="-342900">
              <a:buFont typeface="Arial" panose="020B0604020202020204" pitchFamily="34" charset="0"/>
              <a:buChar char="•"/>
            </a:pPr>
            <a:r>
              <a:rPr lang="en-US" dirty="0"/>
              <a:t>Prior Year Assessment Matching</a:t>
            </a:r>
          </a:p>
          <a:p>
            <a:pPr marL="342900" indent="-342900">
              <a:buFont typeface="Arial" panose="020B0604020202020204" pitchFamily="34" charset="0"/>
              <a:buChar char="•"/>
            </a:pPr>
            <a:r>
              <a:rPr lang="en-US" dirty="0"/>
              <a:t>School Types</a:t>
            </a:r>
          </a:p>
        </p:txBody>
      </p:sp>
    </p:spTree>
    <p:extLst>
      <p:ext uri="{BB962C8B-B14F-4D97-AF65-F5344CB8AC3E}">
        <p14:creationId xmlns:p14="http://schemas.microsoft.com/office/powerpoint/2010/main" val="383772037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D49E23A80A7D444B9E59CF5CCFED13F" ma:contentTypeVersion="0" ma:contentTypeDescription="Create a new document." ma:contentTypeScope="" ma:versionID="c99bd74755515ad6017e14daa878c6b7">
  <xsd:schema xmlns:xsd="http://www.w3.org/2001/XMLSchema" xmlns:xs="http://www.w3.org/2001/XMLSchema" xmlns:p="http://schemas.microsoft.com/office/2006/metadata/properties" xmlns:ns2="1c375291-bfca-42fa-8c4a-5ccc0a7430f4" targetNamespace="http://schemas.microsoft.com/office/2006/metadata/properties" ma:root="true" ma:fieldsID="bd1e8fb3b08bff3425a49f94c7fa242d" ns2:_="">
    <xsd:import namespace="1c375291-bfca-42fa-8c4a-5ccc0a7430f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375291-bfca-42fa-8c4a-5ccc0a7430f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9CDFA1-7EA9-47A5-83AD-A47A49F85620}">
  <ds:schemaRefs>
    <ds:schemaRef ds:uri="http://schemas.microsoft.com/sharepoint/v3/contenttype/forms"/>
  </ds:schemaRefs>
</ds:datastoreItem>
</file>

<file path=customXml/itemProps2.xml><?xml version="1.0" encoding="utf-8"?>
<ds:datastoreItem xmlns:ds="http://schemas.openxmlformats.org/officeDocument/2006/customXml" ds:itemID="{A951FD67-3157-41CD-8561-1C6AA2BE4532}">
  <ds:schemaRefs>
    <ds:schemaRef ds:uri="http://schemas.microsoft.com/sharepoint/events"/>
    <ds:schemaRef ds:uri="http://www.w3.org/2000/xmlns/"/>
  </ds:schemaRefs>
</ds:datastoreItem>
</file>

<file path=customXml/itemProps3.xml><?xml version="1.0" encoding="utf-8"?>
<ds:datastoreItem xmlns:ds="http://schemas.openxmlformats.org/officeDocument/2006/customXml" ds:itemID="{0B89FB84-027C-4EC3-859C-93EB5CFAB640}">
  <ds:schemaRefs>
    <ds:schemaRef ds:uri="http://schemas.microsoft.com/office/2006/metadata/contentType"/>
    <ds:schemaRef ds:uri="http://schemas.microsoft.com/office/2006/metadata/properties/metaAttributes"/>
    <ds:schemaRef ds:uri="http://www.w3.org/2000/xmlns/"/>
    <ds:schemaRef ds:uri="http://www.w3.org/2001/XMLSchema"/>
    <ds:schemaRef ds:uri="1c375291-bfca-42fa-8c4a-5ccc0a7430f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D84BF98-7F06-4D1F-9C30-AF44788798BF}">
  <ds:schemaRefs>
    <ds:schemaRef ds:uri="http://purl.org/dc/elements/1.1/"/>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1c375291-bfca-42fa-8c4a-5ccc0a7430f4"/>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FDOE_PPT_template_Standard</Template>
  <TotalTime>16714</TotalTime>
  <Words>8233</Words>
  <Application>Microsoft Office PowerPoint</Application>
  <PresentationFormat>On-screen Show (4:3)</PresentationFormat>
  <Paragraphs>1250</Paragraphs>
  <Slides>129</Slides>
  <Notes>80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129</vt:i4>
      </vt:variant>
    </vt:vector>
  </HeadingPairs>
  <TitlesOfParts>
    <vt:vector size="138" baseType="lpstr">
      <vt:lpstr>MS PGothic</vt:lpstr>
      <vt:lpstr>Arial</vt:lpstr>
      <vt:lpstr>Baskerville Old Face</vt:lpstr>
      <vt:lpstr>Calibri</vt:lpstr>
      <vt:lpstr>Symbol</vt:lpstr>
      <vt:lpstr>Times New Roman</vt:lpstr>
      <vt:lpstr>Trebuchet MS</vt:lpstr>
      <vt:lpstr>Wingdings</vt:lpstr>
      <vt:lpstr>FDOE_PPT_template_Standard</vt:lpstr>
      <vt:lpstr>PowerPoint Presentation</vt:lpstr>
      <vt:lpstr>Bureau of Accountability Reporting Updates</vt:lpstr>
      <vt:lpstr>Presenter</vt:lpstr>
      <vt:lpstr>Bureau Contact Information Update</vt:lpstr>
      <vt:lpstr>PowerPoint Presentation</vt:lpstr>
      <vt:lpstr>Topics</vt:lpstr>
      <vt:lpstr>DJJ Accountability System</vt:lpstr>
      <vt:lpstr>DJJ Accountability System (A maximum of 11 measures)</vt:lpstr>
      <vt:lpstr>1 - Attendance Component</vt:lpstr>
      <vt:lpstr>2 - Graduation Component</vt:lpstr>
      <vt:lpstr>3 – CAPE Certification Component (Career and Professional Education)</vt:lpstr>
      <vt:lpstr>4 – Qualified Teachers Component</vt:lpstr>
      <vt:lpstr>5- Postsecondary Component</vt:lpstr>
      <vt:lpstr>6 - Employment Component</vt:lpstr>
      <vt:lpstr>FSA Learning Gains-  7. English Language Arts (ELA)  8. Mathematics</vt:lpstr>
      <vt:lpstr>Common Assessment Learning Gains Components-  9. Reading 10.Mathematics</vt:lpstr>
      <vt:lpstr>PowerPoint Presentation</vt:lpstr>
      <vt:lpstr>Timeline</vt:lpstr>
      <vt:lpstr>VAM Review, Results, and Process</vt:lpstr>
      <vt:lpstr>VAM Review</vt:lpstr>
      <vt:lpstr>VAM Review</vt:lpstr>
      <vt:lpstr>VAM Review</vt:lpstr>
      <vt:lpstr>Final VAM Classification</vt:lpstr>
      <vt:lpstr>PowerPoint Presentation</vt:lpstr>
      <vt:lpstr>Understanding VAM</vt:lpstr>
      <vt:lpstr>VAM Models</vt:lpstr>
      <vt:lpstr>Covariates</vt:lpstr>
      <vt:lpstr>Covariates (Continued)</vt:lpstr>
      <vt:lpstr>Value-Added Results and Scores</vt:lpstr>
      <vt:lpstr>Standard Error</vt:lpstr>
      <vt:lpstr>Value-Added Performance-Level Standards</vt:lpstr>
      <vt:lpstr>2017-18 District Final Evaluation Rating Compared  to VAM Score Classification</vt:lpstr>
      <vt:lpstr>2017-18 Teacher Ratings Compared to Student Achievement</vt:lpstr>
      <vt:lpstr>VAM Results</vt:lpstr>
      <vt:lpstr>Roster Verification Tool (RVT)</vt:lpstr>
      <vt:lpstr>Roster Verification Tool (RVT)</vt:lpstr>
      <vt:lpstr>PowerPoint Presentation</vt:lpstr>
      <vt:lpstr>PowerPoint Presentation</vt:lpstr>
      <vt:lpstr>PowerPoint Presentation</vt:lpstr>
      <vt:lpstr>PowerPoint Presentation</vt:lpstr>
      <vt:lpstr>Roster Verification Tool (RVT)</vt:lpstr>
      <vt:lpstr>Survey 2-3 Match </vt:lpstr>
      <vt:lpstr>Survey 2-3 Match </vt:lpstr>
      <vt:lpstr>Survey 2-3 Match </vt:lpstr>
      <vt:lpstr>PowerPoint Presentation</vt:lpstr>
      <vt:lpstr>PowerPoint Presentation</vt:lpstr>
      <vt:lpstr>Survey 2-3 Match </vt:lpstr>
      <vt:lpstr>VAM Timeline</vt:lpstr>
      <vt:lpstr>VAM Timeline</vt:lpstr>
      <vt:lpstr>School Grades and School Improvement Rating Calculation Components</vt:lpstr>
      <vt:lpstr>Presenter</vt:lpstr>
      <vt:lpstr>School Grades</vt:lpstr>
      <vt:lpstr>School Grades Model</vt:lpstr>
      <vt:lpstr>School Grades</vt:lpstr>
      <vt:lpstr>Percent Tested</vt:lpstr>
      <vt:lpstr>Subject Areas Included for Achievement</vt:lpstr>
      <vt:lpstr>FSA Learning Gains Criteria  English Language Arts and Mathematics</vt:lpstr>
      <vt:lpstr>FSAA Learning Gains Criteria  English Language Arts and Mathematics</vt:lpstr>
      <vt:lpstr>Learning Gains Reminder</vt:lpstr>
      <vt:lpstr>Learning Gains of the Lowest 25%</vt:lpstr>
      <vt:lpstr>Middle School Acceleration</vt:lpstr>
      <vt:lpstr>Graduation Rate</vt:lpstr>
      <vt:lpstr>College and Career Acceleration</vt:lpstr>
      <vt:lpstr>Elementary School Grades Model (A maximum of 7 components)</vt:lpstr>
      <vt:lpstr>Middle School Grades Model (A maximum of 9 components)</vt:lpstr>
      <vt:lpstr>High School Grades Model (A maximum of 10 components)</vt:lpstr>
      <vt:lpstr>Combination School Grades Model (A maximum of 11 components)</vt:lpstr>
      <vt:lpstr>School Grade Scale</vt:lpstr>
      <vt:lpstr>Calculating the School Grade</vt:lpstr>
      <vt:lpstr>Example for Calculating the School Grade</vt:lpstr>
      <vt:lpstr>District Grades</vt:lpstr>
      <vt:lpstr>District School Grades Model (A maximum of 11 components)</vt:lpstr>
      <vt:lpstr>School Improvement Ratings</vt:lpstr>
      <vt:lpstr>School Improvement Ratings</vt:lpstr>
      <vt:lpstr>Students Tied Back Across Districts</vt:lpstr>
      <vt:lpstr>School Improvement Ratings</vt:lpstr>
      <vt:lpstr>Percent Tested</vt:lpstr>
      <vt:lpstr>School Improvement Rating Components</vt:lpstr>
      <vt:lpstr>Calculating the School Improvement Rating</vt:lpstr>
      <vt:lpstr>School Improvement Rating Scale</vt:lpstr>
      <vt:lpstr>School Improvement Rating: 3-Year Aggregate</vt:lpstr>
      <vt:lpstr>ELA Learning Gains: Concordant Scores</vt:lpstr>
      <vt:lpstr>Mathematics Learning Gains: Concordant Scores</vt:lpstr>
      <vt:lpstr>Additional Information</vt:lpstr>
      <vt:lpstr>Changes 2018-19</vt:lpstr>
      <vt:lpstr>Appeals Process</vt:lpstr>
      <vt:lpstr>Questions and Answers</vt:lpstr>
      <vt:lpstr>Every Student Succeeds Act - ESSA</vt:lpstr>
      <vt:lpstr>Topics</vt:lpstr>
      <vt:lpstr>ESSA Background</vt:lpstr>
      <vt:lpstr>Florida's ESSA State Plan</vt:lpstr>
      <vt:lpstr>New ESSA Accountability Provisions</vt:lpstr>
      <vt:lpstr>95% Requirement</vt:lpstr>
      <vt:lpstr>ELP Progress Component Calculation</vt:lpstr>
      <vt:lpstr>Federal Index</vt:lpstr>
      <vt:lpstr>Federal Index Calculation</vt:lpstr>
      <vt:lpstr>Federal Index Possibility of 12 Components</vt:lpstr>
      <vt:lpstr>Examples for Calculating the Federal Index</vt:lpstr>
      <vt:lpstr>PowerPoint Presentation</vt:lpstr>
      <vt:lpstr>PowerPoint Presentation</vt:lpstr>
      <vt:lpstr>PowerPoint Presentation</vt:lpstr>
      <vt:lpstr>PowerPoint Presentation</vt:lpstr>
      <vt:lpstr>List of Schools Identified Under ESSA  for Additional Support</vt:lpstr>
      <vt:lpstr>CS&amp;I and TS&amp;I Criteria</vt:lpstr>
      <vt:lpstr>Summary of the 2017-18 Baseline Data</vt:lpstr>
      <vt:lpstr>Summary of the 2017-18 Baseline Data</vt:lpstr>
      <vt:lpstr>State, District, and School Report Cards</vt:lpstr>
      <vt:lpstr>Additional Resources</vt:lpstr>
      <vt:lpstr>School Grades and Federal Percent of Points Tentative Timeline</vt:lpstr>
      <vt:lpstr>School Grades and Federal Percent of Points Tentative Timeline</vt:lpstr>
      <vt:lpstr>Additional Information</vt:lpstr>
      <vt:lpstr>Additional Definitions Information</vt:lpstr>
      <vt:lpstr>Additional Definitions Information</vt:lpstr>
      <vt:lpstr>Additional Definitions Information</vt:lpstr>
      <vt:lpstr>Industry Certification –  How to Deliver Industry Certification Tests in Accordance with the Law</vt:lpstr>
      <vt:lpstr>Requirements for Delivery of Industry Certification Exams and Reporting of Data</vt:lpstr>
      <vt:lpstr>Requirements for Delivery of Industry Certification Exams and Reporting of Data, Continued</vt:lpstr>
      <vt:lpstr>Industry Certification Test Administration and Security Agreement (Form FCAPEA-04)</vt:lpstr>
      <vt:lpstr>Statutes pertaining to Industry Certification</vt:lpstr>
      <vt:lpstr>Resources </vt:lpstr>
      <vt:lpstr>Helpful Single Sign On (SSO) Information</vt:lpstr>
      <vt:lpstr>Office Roles</vt:lpstr>
      <vt:lpstr>Office Roles</vt:lpstr>
      <vt:lpstr>PowerPoint Presentation</vt:lpstr>
      <vt:lpstr>PowerPoint Presentation</vt:lpstr>
      <vt:lpstr>SSO Roles for Accountability Applications</vt:lpstr>
      <vt:lpstr>Bulk Access Upload File</vt:lpstr>
      <vt:lpstr>Application Review</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Penik, Megan</dc:creator>
  <cp:lastModifiedBy>Milazzo, Katherine</cp:lastModifiedBy>
  <cp:revision>414</cp:revision>
  <cp:lastPrinted>2019-03-29T14:34:23Z</cp:lastPrinted>
  <dcterms:created xsi:type="dcterms:W3CDTF">2015-06-03T15:39:07Z</dcterms:created>
  <dcterms:modified xsi:type="dcterms:W3CDTF">2019-04-05T15:44:17Z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917e4c49-9b6b-485f-9f91-2b7b643feae2</vt:lpwstr>
  </property>
  <property fmtid="{D5CDD505-2E9C-101B-9397-08002B2CF9AE}" pid="3" name="ContentTypeId">
    <vt:lpwstr>0x0101001D49E23A80A7D444B9E59CF5CCFED13F</vt:lpwstr>
  </property>
  <property fmtid="{D5CDD505-2E9C-101B-9397-08002B2CF9AE}" pid="4" name="_dlc_DocId">
    <vt:lpwstr>372YA7RW7CNW-1147-385</vt:lpwstr>
  </property>
  <property fmtid="{D5CDD505-2E9C-101B-9397-08002B2CF9AE}" pid="5" name="_dlc_DocIdUrl">
    <vt:lpwstr>https://mybfk.battelleforkids.org/projects/FDOE/_layouts/DocIdRedir.aspx?ID=372YA7RW7CNW-1147-385, 372YA7RW7CNW-1147-385</vt:lpwstr>
  </property>
</Properties>
</file>